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71"/>
  </p:notesMasterIdLst>
  <p:handoutMasterIdLst>
    <p:handoutMasterId r:id="rId72"/>
  </p:handoutMasterIdLst>
  <p:sldIdLst>
    <p:sldId id="256" r:id="rId2"/>
    <p:sldId id="259" r:id="rId3"/>
    <p:sldId id="260" r:id="rId4"/>
    <p:sldId id="261" r:id="rId5"/>
    <p:sldId id="262" r:id="rId6"/>
    <p:sldId id="277" r:id="rId7"/>
    <p:sldId id="257" r:id="rId8"/>
    <p:sldId id="302" r:id="rId9"/>
    <p:sldId id="304" r:id="rId10"/>
    <p:sldId id="305" r:id="rId11"/>
    <p:sldId id="309" r:id="rId12"/>
    <p:sldId id="264" r:id="rId13"/>
    <p:sldId id="265" r:id="rId14"/>
    <p:sldId id="266" r:id="rId15"/>
    <p:sldId id="267" r:id="rId16"/>
    <p:sldId id="268" r:id="rId17"/>
    <p:sldId id="278" r:id="rId18"/>
    <p:sldId id="269" r:id="rId19"/>
    <p:sldId id="271" r:id="rId20"/>
    <p:sldId id="314" r:id="rId21"/>
    <p:sldId id="315" r:id="rId22"/>
    <p:sldId id="317" r:id="rId23"/>
    <p:sldId id="316" r:id="rId24"/>
    <p:sldId id="318" r:id="rId25"/>
    <p:sldId id="320" r:id="rId26"/>
    <p:sldId id="319" r:id="rId27"/>
    <p:sldId id="272" r:id="rId28"/>
    <p:sldId id="321" r:id="rId29"/>
    <p:sldId id="322" r:id="rId30"/>
    <p:sldId id="323" r:id="rId31"/>
    <p:sldId id="324" r:id="rId32"/>
    <p:sldId id="325" r:id="rId33"/>
    <p:sldId id="326" r:id="rId34"/>
    <p:sldId id="327" r:id="rId35"/>
    <p:sldId id="276" r:id="rId36"/>
    <p:sldId id="280" r:id="rId37"/>
    <p:sldId id="384" r:id="rId38"/>
    <p:sldId id="348" r:id="rId39"/>
    <p:sldId id="347" r:id="rId40"/>
    <p:sldId id="356" r:id="rId41"/>
    <p:sldId id="328" r:id="rId42"/>
    <p:sldId id="297" r:id="rId43"/>
    <p:sldId id="298" r:id="rId44"/>
    <p:sldId id="359" r:id="rId45"/>
    <p:sldId id="358" r:id="rId46"/>
    <p:sldId id="360" r:id="rId47"/>
    <p:sldId id="361" r:id="rId48"/>
    <p:sldId id="363" r:id="rId49"/>
    <p:sldId id="362" r:id="rId50"/>
    <p:sldId id="365" r:id="rId51"/>
    <p:sldId id="367" r:id="rId52"/>
    <p:sldId id="369" r:id="rId53"/>
    <p:sldId id="368" r:id="rId54"/>
    <p:sldId id="329" r:id="rId55"/>
    <p:sldId id="332" r:id="rId56"/>
    <p:sldId id="435" r:id="rId57"/>
    <p:sldId id="436" r:id="rId58"/>
    <p:sldId id="370" r:id="rId59"/>
    <p:sldId id="437" r:id="rId60"/>
    <p:sldId id="438" r:id="rId61"/>
    <p:sldId id="439" r:id="rId62"/>
    <p:sldId id="440" r:id="rId63"/>
    <p:sldId id="352" r:id="rId64"/>
    <p:sldId id="441" r:id="rId65"/>
    <p:sldId id="373" r:id="rId66"/>
    <p:sldId id="376" r:id="rId67"/>
    <p:sldId id="443" r:id="rId68"/>
    <p:sldId id="444" r:id="rId69"/>
    <p:sldId id="445" r:id="rId70"/>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8F9E8C-0A85-4C74-BFCD-97BDB3FC2975}">
          <p14:sldIdLst>
            <p14:sldId id="256"/>
            <p14:sldId id="259"/>
            <p14:sldId id="260"/>
            <p14:sldId id="261"/>
            <p14:sldId id="262"/>
            <p14:sldId id="277"/>
            <p14:sldId id="257"/>
            <p14:sldId id="302"/>
            <p14:sldId id="304"/>
            <p14:sldId id="305"/>
            <p14:sldId id="309"/>
            <p14:sldId id="264"/>
            <p14:sldId id="265"/>
            <p14:sldId id="266"/>
            <p14:sldId id="267"/>
            <p14:sldId id="268"/>
            <p14:sldId id="278"/>
            <p14:sldId id="269"/>
            <p14:sldId id="271"/>
            <p14:sldId id="314"/>
            <p14:sldId id="315"/>
            <p14:sldId id="317"/>
            <p14:sldId id="316"/>
            <p14:sldId id="318"/>
            <p14:sldId id="320"/>
            <p14:sldId id="319"/>
            <p14:sldId id="272"/>
            <p14:sldId id="321"/>
            <p14:sldId id="322"/>
            <p14:sldId id="323"/>
            <p14:sldId id="324"/>
            <p14:sldId id="325"/>
            <p14:sldId id="326"/>
            <p14:sldId id="327"/>
            <p14:sldId id="276"/>
            <p14:sldId id="280"/>
            <p14:sldId id="384"/>
            <p14:sldId id="348"/>
            <p14:sldId id="347"/>
            <p14:sldId id="356"/>
            <p14:sldId id="328"/>
            <p14:sldId id="297"/>
            <p14:sldId id="298"/>
            <p14:sldId id="359"/>
            <p14:sldId id="358"/>
            <p14:sldId id="360"/>
            <p14:sldId id="361"/>
            <p14:sldId id="363"/>
            <p14:sldId id="362"/>
            <p14:sldId id="365"/>
            <p14:sldId id="367"/>
            <p14:sldId id="369"/>
            <p14:sldId id="368"/>
            <p14:sldId id="329"/>
            <p14:sldId id="332"/>
            <p14:sldId id="435"/>
            <p14:sldId id="436"/>
            <p14:sldId id="370"/>
            <p14:sldId id="437"/>
            <p14:sldId id="438"/>
            <p14:sldId id="439"/>
            <p14:sldId id="440"/>
            <p14:sldId id="352"/>
            <p14:sldId id="441"/>
            <p14:sldId id="373"/>
          </p14:sldIdLst>
        </p14:section>
        <p14:section name="Untitled Section" id="{A1C4EBB7-3ABC-4BED-BA7D-7C3B348ECFEB}">
          <p14:sldIdLst>
            <p14:sldId id="376"/>
            <p14:sldId id="443"/>
            <p14:sldId id="444"/>
            <p14:sldId id="4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9900"/>
    <a:srgbClr val="990033"/>
    <a:srgbClr val="CCFF99"/>
    <a:srgbClr val="FF99CC"/>
    <a:srgbClr val="99FF66"/>
    <a:srgbClr val="FFCCFF"/>
    <a:srgbClr val="FF99FF"/>
    <a:srgbClr val="99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1440" tIns="45720" rIns="91440" bIns="45720" rtlCol="0"/>
          <a:lstStyle>
            <a:lvl1pPr algn="r">
              <a:defRPr sz="1200"/>
            </a:lvl1pPr>
          </a:lstStyle>
          <a:p>
            <a:fld id="{EB02F3A7-3287-473E-9878-88F1FA1C4F21}" type="datetimeFigureOut">
              <a:rPr lang="en-US" smtClean="0"/>
              <a:pPr/>
              <a:t>27-Jul-23</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1440" tIns="45720" rIns="91440" bIns="45720" rtlCol="0" anchor="b"/>
          <a:lstStyle>
            <a:lvl1pPr algn="r">
              <a:defRPr sz="1200"/>
            </a:lvl1pPr>
          </a:lstStyle>
          <a:p>
            <a:fld id="{58418193-B5E2-4693-84D6-D19E11D1025A}" type="slidenum">
              <a:rPr lang="en-US" smtClean="0"/>
              <a:pPr/>
              <a:t>‹#›</a:t>
            </a:fld>
            <a:endParaRPr lang="en-US"/>
          </a:p>
        </p:txBody>
      </p:sp>
    </p:spTree>
    <p:extLst>
      <p:ext uri="{BB962C8B-B14F-4D97-AF65-F5344CB8AC3E}">
        <p14:creationId xmlns:p14="http://schemas.microsoft.com/office/powerpoint/2010/main" val="977881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1440" tIns="45720" rIns="91440" bIns="45720" rtlCol="0"/>
          <a:lstStyle>
            <a:lvl1pPr algn="r">
              <a:defRPr sz="1200"/>
            </a:lvl1pPr>
          </a:lstStyle>
          <a:p>
            <a:fld id="{3ACFE8BD-D62C-4981-974D-EABB634BAEC5}" type="datetimeFigureOut">
              <a:rPr lang="en-US" smtClean="0"/>
              <a:pPr/>
              <a:t>27-Jul-23</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1440" tIns="45720" rIns="91440" bIns="45720" rtlCol="0" anchor="b"/>
          <a:lstStyle>
            <a:lvl1pPr algn="r">
              <a:defRPr sz="1200"/>
            </a:lvl1pPr>
          </a:lstStyle>
          <a:p>
            <a:fld id="{D51EF0D4-BE3D-4F70-BEA1-EA1AD3D8A7C6}" type="slidenum">
              <a:rPr lang="en-US" smtClean="0"/>
              <a:pPr/>
              <a:t>‹#›</a:t>
            </a:fld>
            <a:endParaRPr lang="en-US" dirty="0"/>
          </a:p>
        </p:txBody>
      </p:sp>
    </p:spTree>
    <p:extLst>
      <p:ext uri="{BB962C8B-B14F-4D97-AF65-F5344CB8AC3E}">
        <p14:creationId xmlns:p14="http://schemas.microsoft.com/office/powerpoint/2010/main" val="317467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a:t>
            </a:fld>
            <a:endParaRPr lang="en-US" dirty="0"/>
          </a:p>
        </p:txBody>
      </p:sp>
    </p:spTree>
    <p:extLst>
      <p:ext uri="{BB962C8B-B14F-4D97-AF65-F5344CB8AC3E}">
        <p14:creationId xmlns:p14="http://schemas.microsoft.com/office/powerpoint/2010/main" val="41239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a:t>
            </a:fld>
            <a:endParaRPr lang="en-US" dirty="0"/>
          </a:p>
        </p:txBody>
      </p:sp>
    </p:spTree>
    <p:extLst>
      <p:ext uri="{BB962C8B-B14F-4D97-AF65-F5344CB8AC3E}">
        <p14:creationId xmlns:p14="http://schemas.microsoft.com/office/powerpoint/2010/main" val="451538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a:t>
            </a:fld>
            <a:endParaRPr lang="en-US" dirty="0"/>
          </a:p>
        </p:txBody>
      </p:sp>
    </p:spTree>
    <p:extLst>
      <p:ext uri="{BB962C8B-B14F-4D97-AF65-F5344CB8AC3E}">
        <p14:creationId xmlns:p14="http://schemas.microsoft.com/office/powerpoint/2010/main" val="86486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a:t>
            </a:fld>
            <a:endParaRPr lang="en-US" dirty="0"/>
          </a:p>
        </p:txBody>
      </p:sp>
    </p:spTree>
    <p:extLst>
      <p:ext uri="{BB962C8B-B14F-4D97-AF65-F5344CB8AC3E}">
        <p14:creationId xmlns:p14="http://schemas.microsoft.com/office/powerpoint/2010/main" val="429046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13</a:t>
            </a:fld>
            <a:endParaRPr lang="en-US" dirty="0"/>
          </a:p>
        </p:txBody>
      </p:sp>
    </p:spTree>
    <p:extLst>
      <p:ext uri="{BB962C8B-B14F-4D97-AF65-F5344CB8AC3E}">
        <p14:creationId xmlns:p14="http://schemas.microsoft.com/office/powerpoint/2010/main" val="215171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14</a:t>
            </a:fld>
            <a:endParaRPr lang="en-US" dirty="0"/>
          </a:p>
        </p:txBody>
      </p:sp>
    </p:spTree>
    <p:extLst>
      <p:ext uri="{BB962C8B-B14F-4D97-AF65-F5344CB8AC3E}">
        <p14:creationId xmlns:p14="http://schemas.microsoft.com/office/powerpoint/2010/main" val="204156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15</a:t>
            </a:fld>
            <a:endParaRPr lang="en-US" dirty="0"/>
          </a:p>
        </p:txBody>
      </p:sp>
    </p:spTree>
    <p:extLst>
      <p:ext uri="{BB962C8B-B14F-4D97-AF65-F5344CB8AC3E}">
        <p14:creationId xmlns:p14="http://schemas.microsoft.com/office/powerpoint/2010/main" val="1712421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16</a:t>
            </a:fld>
            <a:endParaRPr lang="en-US" dirty="0"/>
          </a:p>
        </p:txBody>
      </p:sp>
    </p:spTree>
    <p:extLst>
      <p:ext uri="{BB962C8B-B14F-4D97-AF65-F5344CB8AC3E}">
        <p14:creationId xmlns:p14="http://schemas.microsoft.com/office/powerpoint/2010/main" val="609920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17</a:t>
            </a:fld>
            <a:endParaRPr lang="en-US" dirty="0"/>
          </a:p>
        </p:txBody>
      </p:sp>
    </p:spTree>
    <p:extLst>
      <p:ext uri="{BB962C8B-B14F-4D97-AF65-F5344CB8AC3E}">
        <p14:creationId xmlns:p14="http://schemas.microsoft.com/office/powerpoint/2010/main" val="3424120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18</a:t>
            </a:fld>
            <a:endParaRPr lang="en-US" dirty="0"/>
          </a:p>
        </p:txBody>
      </p:sp>
    </p:spTree>
    <p:extLst>
      <p:ext uri="{BB962C8B-B14F-4D97-AF65-F5344CB8AC3E}">
        <p14:creationId xmlns:p14="http://schemas.microsoft.com/office/powerpoint/2010/main" val="2031277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19</a:t>
            </a:fld>
            <a:endParaRPr lang="en-US" dirty="0"/>
          </a:p>
        </p:txBody>
      </p:sp>
    </p:spTree>
    <p:extLst>
      <p:ext uri="{BB962C8B-B14F-4D97-AF65-F5344CB8AC3E}">
        <p14:creationId xmlns:p14="http://schemas.microsoft.com/office/powerpoint/2010/main" val="292966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a:t>
            </a:fld>
            <a:endParaRPr lang="en-US" dirty="0"/>
          </a:p>
        </p:txBody>
      </p:sp>
    </p:spTree>
    <p:extLst>
      <p:ext uri="{BB962C8B-B14F-4D97-AF65-F5344CB8AC3E}">
        <p14:creationId xmlns:p14="http://schemas.microsoft.com/office/powerpoint/2010/main" val="280525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20</a:t>
            </a:fld>
            <a:endParaRPr lang="en-US" dirty="0"/>
          </a:p>
        </p:txBody>
      </p:sp>
    </p:spTree>
    <p:extLst>
      <p:ext uri="{BB962C8B-B14F-4D97-AF65-F5344CB8AC3E}">
        <p14:creationId xmlns:p14="http://schemas.microsoft.com/office/powerpoint/2010/main" val="3719221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21</a:t>
            </a:fld>
            <a:endParaRPr lang="en-US" dirty="0"/>
          </a:p>
        </p:txBody>
      </p:sp>
    </p:spTree>
    <p:extLst>
      <p:ext uri="{BB962C8B-B14F-4D97-AF65-F5344CB8AC3E}">
        <p14:creationId xmlns:p14="http://schemas.microsoft.com/office/powerpoint/2010/main" val="49229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22</a:t>
            </a:fld>
            <a:endParaRPr lang="en-US" dirty="0"/>
          </a:p>
        </p:txBody>
      </p:sp>
    </p:spTree>
    <p:extLst>
      <p:ext uri="{BB962C8B-B14F-4D97-AF65-F5344CB8AC3E}">
        <p14:creationId xmlns:p14="http://schemas.microsoft.com/office/powerpoint/2010/main" val="2591769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23</a:t>
            </a:fld>
            <a:endParaRPr lang="en-US" dirty="0"/>
          </a:p>
        </p:txBody>
      </p:sp>
    </p:spTree>
    <p:extLst>
      <p:ext uri="{BB962C8B-B14F-4D97-AF65-F5344CB8AC3E}">
        <p14:creationId xmlns:p14="http://schemas.microsoft.com/office/powerpoint/2010/main" val="3046708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24</a:t>
            </a:fld>
            <a:endParaRPr lang="en-US" dirty="0"/>
          </a:p>
        </p:txBody>
      </p:sp>
    </p:spTree>
    <p:extLst>
      <p:ext uri="{BB962C8B-B14F-4D97-AF65-F5344CB8AC3E}">
        <p14:creationId xmlns:p14="http://schemas.microsoft.com/office/powerpoint/2010/main" val="1216646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25</a:t>
            </a:fld>
            <a:endParaRPr lang="en-US" dirty="0"/>
          </a:p>
        </p:txBody>
      </p:sp>
    </p:spTree>
    <p:extLst>
      <p:ext uri="{BB962C8B-B14F-4D97-AF65-F5344CB8AC3E}">
        <p14:creationId xmlns:p14="http://schemas.microsoft.com/office/powerpoint/2010/main" val="304936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26</a:t>
            </a:fld>
            <a:endParaRPr lang="en-US" dirty="0"/>
          </a:p>
        </p:txBody>
      </p:sp>
    </p:spTree>
    <p:extLst>
      <p:ext uri="{BB962C8B-B14F-4D97-AF65-F5344CB8AC3E}">
        <p14:creationId xmlns:p14="http://schemas.microsoft.com/office/powerpoint/2010/main" val="2675135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27</a:t>
            </a:fld>
            <a:endParaRPr lang="en-US" dirty="0"/>
          </a:p>
        </p:txBody>
      </p:sp>
    </p:spTree>
    <p:extLst>
      <p:ext uri="{BB962C8B-B14F-4D97-AF65-F5344CB8AC3E}">
        <p14:creationId xmlns:p14="http://schemas.microsoft.com/office/powerpoint/2010/main" val="1993026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28</a:t>
            </a:fld>
            <a:endParaRPr lang="en-US" dirty="0"/>
          </a:p>
        </p:txBody>
      </p:sp>
    </p:spTree>
    <p:extLst>
      <p:ext uri="{BB962C8B-B14F-4D97-AF65-F5344CB8AC3E}">
        <p14:creationId xmlns:p14="http://schemas.microsoft.com/office/powerpoint/2010/main" val="2058231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29</a:t>
            </a:fld>
            <a:endParaRPr lang="en-US" dirty="0"/>
          </a:p>
        </p:txBody>
      </p:sp>
    </p:spTree>
    <p:extLst>
      <p:ext uri="{BB962C8B-B14F-4D97-AF65-F5344CB8AC3E}">
        <p14:creationId xmlns:p14="http://schemas.microsoft.com/office/powerpoint/2010/main" val="341709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a:t>
            </a:fld>
            <a:endParaRPr lang="en-US" dirty="0"/>
          </a:p>
        </p:txBody>
      </p:sp>
    </p:spTree>
    <p:extLst>
      <p:ext uri="{BB962C8B-B14F-4D97-AF65-F5344CB8AC3E}">
        <p14:creationId xmlns:p14="http://schemas.microsoft.com/office/powerpoint/2010/main" val="2549822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30</a:t>
            </a:fld>
            <a:endParaRPr lang="en-US" dirty="0"/>
          </a:p>
        </p:txBody>
      </p:sp>
    </p:spTree>
    <p:extLst>
      <p:ext uri="{BB962C8B-B14F-4D97-AF65-F5344CB8AC3E}">
        <p14:creationId xmlns:p14="http://schemas.microsoft.com/office/powerpoint/2010/main" val="2949268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31</a:t>
            </a:fld>
            <a:endParaRPr lang="en-US" dirty="0"/>
          </a:p>
        </p:txBody>
      </p:sp>
    </p:spTree>
    <p:extLst>
      <p:ext uri="{BB962C8B-B14F-4D97-AF65-F5344CB8AC3E}">
        <p14:creationId xmlns:p14="http://schemas.microsoft.com/office/powerpoint/2010/main" val="2946595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32</a:t>
            </a:fld>
            <a:endParaRPr lang="en-US" dirty="0"/>
          </a:p>
        </p:txBody>
      </p:sp>
    </p:spTree>
    <p:extLst>
      <p:ext uri="{BB962C8B-B14F-4D97-AF65-F5344CB8AC3E}">
        <p14:creationId xmlns:p14="http://schemas.microsoft.com/office/powerpoint/2010/main" val="1484766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33</a:t>
            </a:fld>
            <a:endParaRPr lang="en-US" dirty="0"/>
          </a:p>
        </p:txBody>
      </p:sp>
    </p:spTree>
    <p:extLst>
      <p:ext uri="{BB962C8B-B14F-4D97-AF65-F5344CB8AC3E}">
        <p14:creationId xmlns:p14="http://schemas.microsoft.com/office/powerpoint/2010/main" val="1756977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34</a:t>
            </a:fld>
            <a:endParaRPr lang="en-US" dirty="0"/>
          </a:p>
        </p:txBody>
      </p:sp>
    </p:spTree>
    <p:extLst>
      <p:ext uri="{BB962C8B-B14F-4D97-AF65-F5344CB8AC3E}">
        <p14:creationId xmlns:p14="http://schemas.microsoft.com/office/powerpoint/2010/main" val="2953082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35</a:t>
            </a:fld>
            <a:endParaRPr lang="en-US" dirty="0"/>
          </a:p>
        </p:txBody>
      </p:sp>
    </p:spTree>
    <p:extLst>
      <p:ext uri="{BB962C8B-B14F-4D97-AF65-F5344CB8AC3E}">
        <p14:creationId xmlns:p14="http://schemas.microsoft.com/office/powerpoint/2010/main" val="3516405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36</a:t>
            </a:fld>
            <a:endParaRPr lang="en-US" dirty="0"/>
          </a:p>
        </p:txBody>
      </p:sp>
    </p:spTree>
    <p:extLst>
      <p:ext uri="{BB962C8B-B14F-4D97-AF65-F5344CB8AC3E}">
        <p14:creationId xmlns:p14="http://schemas.microsoft.com/office/powerpoint/2010/main" val="4111574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37</a:t>
            </a:fld>
            <a:endParaRPr lang="en-US" dirty="0"/>
          </a:p>
        </p:txBody>
      </p:sp>
    </p:spTree>
    <p:extLst>
      <p:ext uri="{BB962C8B-B14F-4D97-AF65-F5344CB8AC3E}">
        <p14:creationId xmlns:p14="http://schemas.microsoft.com/office/powerpoint/2010/main" val="222351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38</a:t>
            </a:fld>
            <a:endParaRPr lang="en-US" dirty="0"/>
          </a:p>
        </p:txBody>
      </p:sp>
    </p:spTree>
    <p:extLst>
      <p:ext uri="{BB962C8B-B14F-4D97-AF65-F5344CB8AC3E}">
        <p14:creationId xmlns:p14="http://schemas.microsoft.com/office/powerpoint/2010/main" val="3957902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39</a:t>
            </a:fld>
            <a:endParaRPr lang="en-US" dirty="0"/>
          </a:p>
        </p:txBody>
      </p:sp>
    </p:spTree>
    <p:extLst>
      <p:ext uri="{BB962C8B-B14F-4D97-AF65-F5344CB8AC3E}">
        <p14:creationId xmlns:p14="http://schemas.microsoft.com/office/powerpoint/2010/main" val="108271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a:t>
            </a:fld>
            <a:endParaRPr lang="en-US" dirty="0"/>
          </a:p>
        </p:txBody>
      </p:sp>
    </p:spTree>
    <p:extLst>
      <p:ext uri="{BB962C8B-B14F-4D97-AF65-F5344CB8AC3E}">
        <p14:creationId xmlns:p14="http://schemas.microsoft.com/office/powerpoint/2010/main" val="4194874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40</a:t>
            </a:fld>
            <a:endParaRPr lang="en-US" dirty="0"/>
          </a:p>
        </p:txBody>
      </p:sp>
    </p:spTree>
    <p:extLst>
      <p:ext uri="{BB962C8B-B14F-4D97-AF65-F5344CB8AC3E}">
        <p14:creationId xmlns:p14="http://schemas.microsoft.com/office/powerpoint/2010/main" val="2125045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41</a:t>
            </a:fld>
            <a:endParaRPr lang="en-US" dirty="0"/>
          </a:p>
        </p:txBody>
      </p:sp>
    </p:spTree>
    <p:extLst>
      <p:ext uri="{BB962C8B-B14F-4D97-AF65-F5344CB8AC3E}">
        <p14:creationId xmlns:p14="http://schemas.microsoft.com/office/powerpoint/2010/main" val="4039460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42</a:t>
            </a:fld>
            <a:endParaRPr lang="en-US" dirty="0"/>
          </a:p>
        </p:txBody>
      </p:sp>
    </p:spTree>
    <p:extLst>
      <p:ext uri="{BB962C8B-B14F-4D97-AF65-F5344CB8AC3E}">
        <p14:creationId xmlns:p14="http://schemas.microsoft.com/office/powerpoint/2010/main" val="1548780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43</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44</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45</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46</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47</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48</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49</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DIP- Dual </a:t>
            </a:r>
            <a:r>
              <a:rPr lang="en-US" smtClean="0"/>
              <a:t>Inline Package</a:t>
            </a:r>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a:t>
            </a:fld>
            <a:endParaRPr lang="en-US" dirty="0"/>
          </a:p>
        </p:txBody>
      </p:sp>
    </p:spTree>
    <p:extLst>
      <p:ext uri="{BB962C8B-B14F-4D97-AF65-F5344CB8AC3E}">
        <p14:creationId xmlns:p14="http://schemas.microsoft.com/office/powerpoint/2010/main" val="4094889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50</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51</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52</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53</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54</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55</a:t>
            </a:fld>
            <a:endParaRPr lang="en-US" dirty="0"/>
          </a:p>
        </p:txBody>
      </p:sp>
    </p:spTree>
    <p:extLst>
      <p:ext uri="{BB962C8B-B14F-4D97-AF65-F5344CB8AC3E}">
        <p14:creationId xmlns:p14="http://schemas.microsoft.com/office/powerpoint/2010/main" val="2211061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58</a:t>
            </a:fld>
            <a:endParaRPr lang="en-US" dirty="0"/>
          </a:p>
        </p:txBody>
      </p:sp>
    </p:spTree>
    <p:extLst>
      <p:ext uri="{BB962C8B-B14F-4D97-AF65-F5344CB8AC3E}">
        <p14:creationId xmlns:p14="http://schemas.microsoft.com/office/powerpoint/2010/main" val="40378867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63</a:t>
            </a:fld>
            <a:endParaRPr lang="en-US" dirty="0"/>
          </a:p>
        </p:txBody>
      </p:sp>
    </p:spTree>
    <p:extLst>
      <p:ext uri="{BB962C8B-B14F-4D97-AF65-F5344CB8AC3E}">
        <p14:creationId xmlns:p14="http://schemas.microsoft.com/office/powerpoint/2010/main" val="37946521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65</a:t>
            </a:fld>
            <a:endParaRPr lang="en-US" dirty="0"/>
          </a:p>
        </p:txBody>
      </p:sp>
    </p:spTree>
    <p:extLst>
      <p:ext uri="{BB962C8B-B14F-4D97-AF65-F5344CB8AC3E}">
        <p14:creationId xmlns:p14="http://schemas.microsoft.com/office/powerpoint/2010/main" val="27684770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66</a:t>
            </a:fld>
            <a:endParaRPr lang="en-US" dirty="0"/>
          </a:p>
        </p:txBody>
      </p:sp>
    </p:spTree>
    <p:extLst>
      <p:ext uri="{BB962C8B-B14F-4D97-AF65-F5344CB8AC3E}">
        <p14:creationId xmlns:p14="http://schemas.microsoft.com/office/powerpoint/2010/main" val="302248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a:t>
            </a:fld>
            <a:endParaRPr lang="en-US" dirty="0"/>
          </a:p>
        </p:txBody>
      </p:sp>
    </p:spTree>
    <p:extLst>
      <p:ext uri="{BB962C8B-B14F-4D97-AF65-F5344CB8AC3E}">
        <p14:creationId xmlns:p14="http://schemas.microsoft.com/office/powerpoint/2010/main" val="286446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a:t>
            </a:fld>
            <a:endParaRPr lang="en-US" dirty="0"/>
          </a:p>
        </p:txBody>
      </p:sp>
    </p:spTree>
    <p:extLst>
      <p:ext uri="{BB962C8B-B14F-4D97-AF65-F5344CB8AC3E}">
        <p14:creationId xmlns:p14="http://schemas.microsoft.com/office/powerpoint/2010/main" val="97379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a:t>
            </a:fld>
            <a:endParaRPr lang="en-US" dirty="0"/>
          </a:p>
        </p:txBody>
      </p:sp>
    </p:spTree>
    <p:extLst>
      <p:ext uri="{BB962C8B-B14F-4D97-AF65-F5344CB8AC3E}">
        <p14:creationId xmlns:p14="http://schemas.microsoft.com/office/powerpoint/2010/main" val="296127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a:t>
            </a:fld>
            <a:endParaRPr lang="en-US" dirty="0"/>
          </a:p>
        </p:txBody>
      </p:sp>
    </p:spTree>
    <p:extLst>
      <p:ext uri="{BB962C8B-B14F-4D97-AF65-F5344CB8AC3E}">
        <p14:creationId xmlns:p14="http://schemas.microsoft.com/office/powerpoint/2010/main" val="173639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AAE850C-AF93-4956-BF48-54E389529FC9}" type="datetime1">
              <a:rPr lang="en-US" smtClean="0"/>
              <a:pPr/>
              <a:t>27-Jul-23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5E6815B-E59C-4D87-B1F6-ECBDD22AF1DC}"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077206-DE01-4673-95B1-850E8293398C}" type="datetime1">
              <a:rPr lang="en-US" smtClean="0"/>
              <a:pPr/>
              <a:t>27-Jul-23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41FC94-5558-4295-BD29-57EEAEDAF123}" type="datetime1">
              <a:rPr lang="en-US" smtClean="0"/>
              <a:pPr/>
              <a:t>27-Jul-23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37CC5F7-AF58-4935-854F-1294D8480485}" type="datetime1">
              <a:rPr lang="en-US" smtClean="0"/>
              <a:pPr/>
              <a:t>27-Jul-23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4573B3-9B98-4AD7-A970-0B8A65E9F455}" type="datetime1">
              <a:rPr lang="en-US" smtClean="0"/>
              <a:pPr/>
              <a:t>27-Jul-23</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5E6815B-E59C-4D87-B1F6-ECBDD22AF1D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684CF42-69A5-4F2A-9DCF-72FD5EDAD5B3}" type="datetime1">
              <a:rPr lang="en-US" smtClean="0"/>
              <a:pPr/>
              <a:t>27-Jul-23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5048530-A9A2-42A9-972D-2A40F4592579}" type="datetime1">
              <a:rPr lang="en-US" smtClean="0"/>
              <a:pPr/>
              <a:t>27-Jul-23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E6815B-E59C-4D87-B1F6-ECBDD22AF1DC}"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169FFB-2912-4B6A-A049-8F3BD1CC1E5A}" type="datetime1">
              <a:rPr lang="en-US" smtClean="0"/>
              <a:pPr/>
              <a:t>27-Jul-23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pPr/>
              <a:t>‹#›</a:t>
            </a:fld>
            <a:endParaRPr lang="en-US" dirty="0"/>
          </a:p>
        </p:txBody>
      </p:sp>
      <p:pic>
        <p:nvPicPr>
          <p:cNvPr id="6" name="Picture 3" descr="C:\Users\AMMU\Desktop\Bord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8905" y="-25052"/>
            <a:ext cx="7265095" cy="698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DC750-60AD-4FDC-BC50-E950272131C1}" type="datetime1">
              <a:rPr lang="en-US" smtClean="0"/>
              <a:pPr/>
              <a:t>27-Jul-23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6FC14E-AC3E-4FE0-8224-6CB0D030CA8B}" type="datetime1">
              <a:rPr lang="en-US" smtClean="0"/>
              <a:pPr/>
              <a:t>27-Jul-23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32CF68-A398-40A5-AE77-71E77434B9D5}" type="datetime1">
              <a:rPr lang="en-US" smtClean="0"/>
              <a:pPr/>
              <a:t>27-Jul-23</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85E6815B-E59C-4D87-B1F6-ECBDD22AF1DC}"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FFD7ED8-47ED-49B8-A8ED-5D345B6B7BCC}" type="datetime1">
              <a:rPr lang="en-US" smtClean="0"/>
              <a:pPr/>
              <a:t>27-Jul-23</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5E6815B-E59C-4D87-B1F6-ECBDD22AF1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7.tiff"/><Relationship Id="rId5" Type="http://schemas.openxmlformats.org/officeDocument/2006/relationships/image" Target="../media/image1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2.gif"/></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3600" dirty="0" smtClean="0">
                <a:latin typeface="Arial Black" panose="020B0A04020102020204" pitchFamily="34" charset="0"/>
              </a:rPr>
              <a:t>Microprocessor 8086</a:t>
            </a:r>
            <a:endParaRPr lang="en-US" sz="3600" dirty="0">
              <a:latin typeface="Arial Black" panose="020B0A04020102020204" pitchFamily="34" charset="0"/>
            </a:endParaRPr>
          </a:p>
        </p:txBody>
      </p:sp>
      <p:pic>
        <p:nvPicPr>
          <p:cNvPr id="3" name="Google Shape;84;p1"/>
          <p:cNvPicPr preferRelativeResize="0"/>
          <p:nvPr/>
        </p:nvPicPr>
        <p:blipFill rotWithShape="1">
          <a:blip r:embed="rId3"/>
          <a:srcRect/>
          <a:stretch/>
        </p:blipFill>
        <p:spPr>
          <a:xfrm>
            <a:off x="0" y="-38100"/>
            <a:ext cx="9144000" cy="1485900"/>
          </a:xfrm>
          <a:prstGeom prst="rect">
            <a:avLst/>
          </a:prstGeom>
          <a:solidFill>
            <a:schemeClr val="tx1">
              <a:lumMod val="50000"/>
              <a:lumOff val="50000"/>
            </a:schemeClr>
          </a:solidFill>
          <a:ln>
            <a:noFill/>
          </a:ln>
        </p:spPr>
      </p:pic>
    </p:spTree>
    <p:extLst>
      <p:ext uri="{BB962C8B-B14F-4D97-AF65-F5344CB8AC3E}">
        <p14:creationId xmlns:p14="http://schemas.microsoft.com/office/powerpoint/2010/main" val="4245655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5563584"/>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Pins and Signals</a:t>
            </a:r>
            <a:endParaRPr lang="en-US" sz="2400" dirty="0"/>
          </a:p>
        </p:txBody>
      </p:sp>
      <p:sp>
        <p:nvSpPr>
          <p:cNvPr id="44" name="Slide Number Placeholder 43"/>
          <p:cNvSpPr>
            <a:spLocks noGrp="1"/>
          </p:cNvSpPr>
          <p:nvPr>
            <p:ph type="sldNum" sz="quarter" idx="12"/>
          </p:nvPr>
        </p:nvSpPr>
        <p:spPr/>
        <p:txBody>
          <a:bodyPr/>
          <a:lstStyle/>
          <a:p>
            <a:fld id="{85E6815B-E59C-4D87-B1F6-ECBDD22AF1DC}" type="slidenum">
              <a:rPr lang="en-US" smtClean="0"/>
              <a:pPr/>
              <a:t>10</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1723549"/>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RESET (Input)</a:t>
            </a:r>
            <a:r>
              <a:rPr lang="en-US" dirty="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Causes </a:t>
            </a:r>
            <a:r>
              <a:rPr lang="en-US" sz="1400" b="1" dirty="0">
                <a:latin typeface="Verdana" pitchFamily="34" charset="0"/>
                <a:ea typeface="Verdana" pitchFamily="34" charset="0"/>
                <a:cs typeface="Verdana" pitchFamily="34" charset="0"/>
              </a:rPr>
              <a:t>the processor to immediately terminate its present  activity.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must be active HIGH for at least four clock cycles.</a:t>
            </a:r>
          </a:p>
        </p:txBody>
      </p:sp>
      <p:sp>
        <p:nvSpPr>
          <p:cNvPr id="10" name="Rectangle 9"/>
          <p:cNvSpPr/>
          <p:nvPr/>
        </p:nvSpPr>
        <p:spPr>
          <a:xfrm>
            <a:off x="4648200" y="2606695"/>
            <a:ext cx="4343400" cy="1508105"/>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CLK</a:t>
            </a:r>
          </a:p>
          <a:p>
            <a:pPr algn="ctr"/>
            <a:endParaRPr lang="en-US"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clock input provides the basic timing for processor operation and bus control activity. Its an asymmetric square wave with 33% duty cycle.</a:t>
            </a:r>
          </a:p>
        </p:txBody>
      </p:sp>
      <p:sp>
        <p:nvSpPr>
          <p:cNvPr id="11" name="Rectangle 10"/>
          <p:cNvSpPr/>
          <p:nvPr/>
        </p:nvSpPr>
        <p:spPr>
          <a:xfrm>
            <a:off x="4648200" y="4191000"/>
            <a:ext cx="4343400" cy="2585323"/>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INTR Interrupt </a:t>
            </a:r>
            <a:r>
              <a:rPr lang="en-US" b="1" dirty="0">
                <a:latin typeface="Verdana" pitchFamily="34" charset="0"/>
                <a:ea typeface="Verdana" pitchFamily="34" charset="0"/>
                <a:cs typeface="Verdana" pitchFamily="34" charset="0"/>
              </a:rPr>
              <a:t>Request  </a:t>
            </a:r>
          </a:p>
          <a:p>
            <a:endParaRPr lang="en-US" b="1" dirty="0" smtClean="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is a triggered input. This is sampled during the last clock cycles of each instruction to determine the availability of the request. If any interrupt request is pending, the processor enters the interrupt acknowledge cycle.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signal is active high and internally synchronized.</a:t>
            </a:r>
          </a:p>
        </p:txBody>
      </p:sp>
    </p:spTree>
    <p:extLst>
      <p:ext uri="{BB962C8B-B14F-4D97-AF65-F5344CB8AC3E}">
        <p14:creationId xmlns:p14="http://schemas.microsoft.com/office/powerpoint/2010/main" val="317654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3.43201E-6 L 1.38889E-6 0.03677 " pathEditMode="relative" rAng="0" ptsTypes="AA">
                                      <p:cBhvr>
                                        <p:cTn id="6" dur="500" fill="hold"/>
                                        <p:tgtEl>
                                          <p:spTgt spid="48"/>
                                        </p:tgtEl>
                                        <p:attrNameLst>
                                          <p:attrName>ppt_x</p:attrName>
                                          <p:attrName>ppt_y</p:attrName>
                                        </p:attrNameLst>
                                      </p:cBhvr>
                                      <p:rCtr x="0" y="1827"/>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grpId="1" nodeType="clickEffect">
                                  <p:stCondLst>
                                    <p:cond delay="0"/>
                                  </p:stCondLst>
                                  <p:childTnLst>
                                    <p:animMotion origin="layout" path="M 1.38889E-6 0.03677 L -0.25 0.03677 " pathEditMode="relative" rAng="0" ptsTypes="AA">
                                      <p:cBhvr>
                                        <p:cTn id="13" dur="500" fill="hold"/>
                                        <p:tgtEl>
                                          <p:spTgt spid="48"/>
                                        </p:tgtEl>
                                        <p:attrNameLst>
                                          <p:attrName>ppt_x</p:attrName>
                                          <p:attrName>ppt_y</p:attrName>
                                        </p:attrNameLst>
                                      </p:cBhvr>
                                      <p:rCtr x="-12500"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64" presetClass="path" presetSubtype="0" accel="50000" decel="50000" fill="hold" grpId="2" nodeType="withEffect">
                                  <p:stCondLst>
                                    <p:cond delay="0"/>
                                  </p:stCondLst>
                                  <p:childTnLst>
                                    <p:animMotion origin="layout" path="M -0.25 0.03677 L -0.25 0.00347 " pathEditMode="relative" rAng="0" ptsTypes="AA">
                                      <p:cBhvr>
                                        <p:cTn id="20" dur="500" fill="hold"/>
                                        <p:tgtEl>
                                          <p:spTgt spid="48"/>
                                        </p:tgtEl>
                                        <p:attrNameLst>
                                          <p:attrName>ppt_x</p:attrName>
                                          <p:attrName>ppt_y</p:attrName>
                                        </p:attrNameLst>
                                      </p:cBhvr>
                                      <p:rCtr x="0" y="-1665"/>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64" presetClass="path" presetSubtype="0" accel="50000" decel="50000" fill="hold" grpId="3" nodeType="withEffect">
                                  <p:stCondLst>
                                    <p:cond delay="0"/>
                                  </p:stCondLst>
                                  <p:childTnLst>
                                    <p:animMotion origin="layout" path="M -0.25 0.00347 L -0.25 -0.02983 " pathEditMode="relative" rAng="0" ptsTypes="AA">
                                      <p:cBhvr>
                                        <p:cTn id="27" dur="500" fill="hold"/>
                                        <p:tgtEl>
                                          <p:spTgt spid="48"/>
                                        </p:tgtEl>
                                        <p:attrNameLst>
                                          <p:attrName>ppt_x</p:attrName>
                                          <p:attrName>ppt_y</p:attrName>
                                        </p:attrNameLst>
                                      </p:cBhvr>
                                      <p:rCtr x="0" y="-1665"/>
                                    </p:animMotion>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grpId="4" nodeType="clickEffect">
                                  <p:stCondLst>
                                    <p:cond delay="0"/>
                                  </p:stCondLst>
                                  <p:childTnLst>
                                    <p:animMotion origin="layout" path="M -0.25 -0.02983 L -0.25 -0.06313 " pathEditMode="relative" rAng="0" ptsTypes="AA">
                                      <p:cBhvr>
                                        <p:cTn id="31" dur="500" fill="hold"/>
                                        <p:tgtEl>
                                          <p:spTgt spid="48"/>
                                        </p:tgtEl>
                                        <p:attrNameLst>
                                          <p:attrName>ppt_x</p:attrName>
                                          <p:attrName>ppt_y</p:attrName>
                                        </p:attrNameLst>
                                      </p:cBhvr>
                                      <p:rCtr x="0" y="-1665"/>
                                    </p:animMotion>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grpId="5" nodeType="clickEffect">
                                  <p:stCondLst>
                                    <p:cond delay="0"/>
                                  </p:stCondLst>
                                  <p:childTnLst>
                                    <p:animMotion origin="layout" path="M -0.25 -0.06521 L -0.00747 -0.57585 " pathEditMode="relative" rAng="0" ptsTypes="AA">
                                      <p:cBhvr>
                                        <p:cTn id="35" dur="500" fill="hold"/>
                                        <p:tgtEl>
                                          <p:spTgt spid="48"/>
                                        </p:tgtEl>
                                        <p:attrNameLst>
                                          <p:attrName>ppt_x</p:attrName>
                                          <p:attrName>ppt_y</p:attrName>
                                        </p:attrNameLst>
                                      </p:cBhvr>
                                      <p:rCtr x="12118" y="-25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animBg="1"/>
      <p:bldP spid="48" grpId="4" animBg="1"/>
      <p:bldP spid="48" grpId="5" animBg="1"/>
      <p:bldP spid="47"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14800" y="990600"/>
            <a:ext cx="4572000" cy="88187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Pins and Signals</a:t>
            </a:r>
            <a:endParaRPr lang="en-US" sz="2400"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11</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752600"/>
            <a:ext cx="3200400" cy="15865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03507" y="138752"/>
            <a:ext cx="2249334" cy="400110"/>
          </a:xfrm>
          <a:prstGeom prst="rect">
            <a:avLst/>
          </a:prstGeom>
          <a:noFill/>
        </p:spPr>
        <p:txBody>
          <a:bodyPr wrap="none" rtlCol="0">
            <a:spAutoFit/>
          </a:bodyPr>
          <a:lstStyle/>
          <a:p>
            <a:r>
              <a:rPr lang="en-US" sz="2000" b="1" dirty="0" smtClean="0">
                <a:latin typeface="Verdana" pitchFamily="34" charset="0"/>
                <a:ea typeface="Verdana" pitchFamily="34" charset="0"/>
                <a:cs typeface="Verdana" pitchFamily="34" charset="0"/>
              </a:rPr>
              <a:t>Min/ Max Pins</a:t>
            </a:r>
            <a:endParaRPr lang="en-US" sz="2000" b="1" dirty="0">
              <a:latin typeface="Verdana" pitchFamily="34" charset="0"/>
              <a:ea typeface="Verdana" pitchFamily="34" charset="0"/>
              <a:cs typeface="Verdana" pitchFamily="34" charset="0"/>
            </a:endParaRPr>
          </a:p>
        </p:txBody>
      </p:sp>
      <p:sp>
        <p:nvSpPr>
          <p:cNvPr id="6" name="Rectangle 5"/>
          <p:cNvSpPr/>
          <p:nvPr/>
        </p:nvSpPr>
        <p:spPr>
          <a:xfrm>
            <a:off x="4114800" y="1066800"/>
            <a:ext cx="4572000" cy="5047536"/>
          </a:xfrm>
          <a:prstGeom prst="rect">
            <a:avLst/>
          </a:prstGeom>
        </p:spPr>
        <p:txBody>
          <a:bodyPr>
            <a:spAutoFit/>
          </a:bodyPr>
          <a:lstStyle/>
          <a:p>
            <a:pPr algn="just"/>
            <a:r>
              <a:rPr lang="en-US" sz="1400" b="1" dirty="0">
                <a:latin typeface="Verdana" pitchFamily="34" charset="0"/>
                <a:ea typeface="Verdana" pitchFamily="34" charset="0"/>
                <a:cs typeface="Verdana" pitchFamily="34" charset="0"/>
              </a:rPr>
              <a:t>The 8086 microprocessor can work in two  modes of  operations :</a:t>
            </a:r>
            <a:r>
              <a:rPr lang="en-US" sz="1400" b="1" dirty="0" smtClean="0">
                <a:latin typeface="Verdana" pitchFamily="34" charset="0"/>
                <a:ea typeface="Verdana" pitchFamily="34" charset="0"/>
                <a:cs typeface="Verdana" pitchFamily="34" charset="0"/>
              </a:rPr>
              <a:t> </a:t>
            </a:r>
            <a:r>
              <a:rPr lang="en-US" sz="1400" b="1" dirty="0" smtClean="0">
                <a:solidFill>
                  <a:srgbClr val="FF0066"/>
                </a:solidFill>
                <a:latin typeface="Verdana" pitchFamily="34" charset="0"/>
                <a:ea typeface="Verdana" pitchFamily="34" charset="0"/>
                <a:cs typeface="Verdana" pitchFamily="34" charset="0"/>
              </a:rPr>
              <a:t>Minimum </a:t>
            </a:r>
            <a:r>
              <a:rPr lang="en-US" sz="1400" b="1" dirty="0">
                <a:solidFill>
                  <a:srgbClr val="FF0066"/>
                </a:solidFill>
                <a:latin typeface="Verdana" pitchFamily="34" charset="0"/>
                <a:ea typeface="Verdana" pitchFamily="34" charset="0"/>
                <a:cs typeface="Verdana" pitchFamily="34" charset="0"/>
              </a:rPr>
              <a:t>mode </a:t>
            </a:r>
            <a:r>
              <a:rPr lang="en-US" sz="1400" b="1" dirty="0">
                <a:latin typeface="Verdana" pitchFamily="34" charset="0"/>
                <a:ea typeface="Verdana" pitchFamily="34" charset="0"/>
                <a:cs typeface="Verdana" pitchFamily="34" charset="0"/>
              </a:rPr>
              <a:t>and </a:t>
            </a:r>
            <a:r>
              <a:rPr lang="en-US" sz="1400" b="1" dirty="0">
                <a:solidFill>
                  <a:srgbClr val="FF0066"/>
                </a:solidFill>
                <a:latin typeface="Verdana" pitchFamily="34" charset="0"/>
                <a:ea typeface="Verdana" pitchFamily="34" charset="0"/>
                <a:cs typeface="Verdana" pitchFamily="34" charset="0"/>
              </a:rPr>
              <a:t>Maximum mode</a:t>
            </a:r>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In </a:t>
            </a:r>
            <a:r>
              <a:rPr lang="en-US" sz="1400" b="1" dirty="0">
                <a:latin typeface="Verdana" pitchFamily="34" charset="0"/>
                <a:ea typeface="Verdana" pitchFamily="34" charset="0"/>
                <a:cs typeface="Verdana" pitchFamily="34" charset="0"/>
              </a:rPr>
              <a:t>the </a:t>
            </a:r>
            <a:r>
              <a:rPr lang="en-US" sz="1400" b="1" u="sng" dirty="0">
                <a:latin typeface="Verdana" pitchFamily="34" charset="0"/>
                <a:ea typeface="Verdana" pitchFamily="34" charset="0"/>
                <a:cs typeface="Verdana" pitchFamily="34" charset="0"/>
              </a:rPr>
              <a:t>minimum mode</a:t>
            </a:r>
            <a:r>
              <a:rPr lang="en-US" sz="1400" b="1" dirty="0">
                <a:latin typeface="Verdana" pitchFamily="34" charset="0"/>
                <a:ea typeface="Verdana" pitchFamily="34" charset="0"/>
                <a:cs typeface="Verdana" pitchFamily="34" charset="0"/>
              </a:rPr>
              <a:t> of operation the microprocessor </a:t>
            </a:r>
            <a:r>
              <a:rPr lang="en-US" sz="1400" b="1" u="sng" dirty="0">
                <a:latin typeface="Verdana" pitchFamily="34" charset="0"/>
                <a:ea typeface="Verdana" pitchFamily="34" charset="0"/>
                <a:cs typeface="Verdana" pitchFamily="34" charset="0"/>
              </a:rPr>
              <a:t>do not </a:t>
            </a:r>
            <a:r>
              <a:rPr lang="en-US" sz="1400" b="1" dirty="0">
                <a:latin typeface="Verdana" pitchFamily="34" charset="0"/>
                <a:ea typeface="Verdana" pitchFamily="34" charset="0"/>
                <a:cs typeface="Verdana" pitchFamily="34" charset="0"/>
              </a:rPr>
              <a:t>associate with any co-processors   and can not be used for multiprocessor   systems.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In </a:t>
            </a:r>
            <a:r>
              <a:rPr lang="en-US" sz="1400" b="1" dirty="0">
                <a:latin typeface="Verdana" pitchFamily="34" charset="0"/>
                <a:ea typeface="Verdana" pitchFamily="34" charset="0"/>
                <a:cs typeface="Verdana" pitchFamily="34" charset="0"/>
              </a:rPr>
              <a:t>the </a:t>
            </a:r>
            <a:r>
              <a:rPr lang="en-US" sz="1400" b="1" u="sng" dirty="0">
                <a:latin typeface="Verdana" pitchFamily="34" charset="0"/>
                <a:ea typeface="Verdana" pitchFamily="34" charset="0"/>
                <a:cs typeface="Verdana" pitchFamily="34" charset="0"/>
              </a:rPr>
              <a:t>maximum mode</a:t>
            </a:r>
            <a:r>
              <a:rPr lang="en-US" sz="1400" b="1" dirty="0">
                <a:latin typeface="Verdana" pitchFamily="34" charset="0"/>
                <a:ea typeface="Verdana" pitchFamily="34" charset="0"/>
                <a:cs typeface="Verdana" pitchFamily="34" charset="0"/>
              </a:rPr>
              <a:t> the 8086 </a:t>
            </a:r>
            <a:r>
              <a:rPr lang="en-US" sz="1400" b="1" u="sng" dirty="0">
                <a:latin typeface="Verdana" pitchFamily="34" charset="0"/>
                <a:ea typeface="Verdana" pitchFamily="34" charset="0"/>
                <a:cs typeface="Verdana" pitchFamily="34" charset="0"/>
              </a:rPr>
              <a:t>can work</a:t>
            </a:r>
            <a:r>
              <a:rPr lang="en-US" sz="1400" b="1" dirty="0">
                <a:latin typeface="Verdana" pitchFamily="34" charset="0"/>
                <a:ea typeface="Verdana" pitchFamily="34" charset="0"/>
                <a:cs typeface="Verdana" pitchFamily="34" charset="0"/>
              </a:rPr>
              <a:t> in multi-processor or co-processor   configuration.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Minimum  </a:t>
            </a:r>
            <a:r>
              <a:rPr lang="en-US" sz="1400" b="1" dirty="0">
                <a:latin typeface="Verdana" pitchFamily="34" charset="0"/>
                <a:ea typeface="Verdana" pitchFamily="34" charset="0"/>
                <a:cs typeface="Verdana" pitchFamily="34" charset="0"/>
              </a:rPr>
              <a:t>or maximum </a:t>
            </a:r>
            <a:r>
              <a:rPr lang="en-US" sz="1400" b="1" dirty="0" smtClean="0">
                <a:latin typeface="Verdana" pitchFamily="34" charset="0"/>
                <a:ea typeface="Verdana" pitchFamily="34" charset="0"/>
                <a:cs typeface="Verdana" pitchFamily="34" charset="0"/>
              </a:rPr>
              <a:t>mode operations  </a:t>
            </a:r>
            <a:r>
              <a:rPr lang="en-US" sz="1400" b="1" dirty="0">
                <a:latin typeface="Verdana" pitchFamily="34" charset="0"/>
                <a:ea typeface="Verdana" pitchFamily="34" charset="0"/>
                <a:cs typeface="Verdana" pitchFamily="34" charset="0"/>
              </a:rPr>
              <a:t>are decided by the pin MN/ MX(Active low).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this pin is </a:t>
            </a:r>
            <a:r>
              <a:rPr lang="en-US" sz="1400" b="1" u="sng" dirty="0">
                <a:latin typeface="Verdana" pitchFamily="34" charset="0"/>
                <a:ea typeface="Verdana" pitchFamily="34" charset="0"/>
                <a:cs typeface="Verdana" pitchFamily="34" charset="0"/>
              </a:rPr>
              <a:t>high</a:t>
            </a:r>
            <a:r>
              <a:rPr lang="en-US" sz="1400" b="1" dirty="0">
                <a:latin typeface="Verdana" pitchFamily="34" charset="0"/>
                <a:ea typeface="Verdana" pitchFamily="34" charset="0"/>
                <a:cs typeface="Verdana" pitchFamily="34" charset="0"/>
              </a:rPr>
              <a:t> 8086 operates in </a:t>
            </a:r>
            <a:r>
              <a:rPr lang="en-US" sz="1400" b="1" u="sng" dirty="0">
                <a:latin typeface="Verdana" pitchFamily="34" charset="0"/>
                <a:ea typeface="Verdana" pitchFamily="34" charset="0"/>
                <a:cs typeface="Verdana" pitchFamily="34" charset="0"/>
              </a:rPr>
              <a:t>minimum mode</a:t>
            </a:r>
            <a:r>
              <a:rPr lang="en-US" sz="1400" b="1" dirty="0">
                <a:latin typeface="Verdana" pitchFamily="34" charset="0"/>
                <a:ea typeface="Verdana" pitchFamily="34" charset="0"/>
                <a:cs typeface="Verdana" pitchFamily="34" charset="0"/>
              </a:rPr>
              <a:t>  otherwise it operates in </a:t>
            </a:r>
            <a:r>
              <a:rPr lang="en-US" sz="1400" b="1" dirty="0" smtClean="0">
                <a:latin typeface="Verdana" pitchFamily="34" charset="0"/>
                <a:ea typeface="Verdana" pitchFamily="34" charset="0"/>
                <a:cs typeface="Verdana" pitchFamily="34" charset="0"/>
              </a:rPr>
              <a:t>Maximum </a:t>
            </a:r>
            <a:r>
              <a:rPr lang="en-US" sz="1400" b="1" dirty="0">
                <a:latin typeface="Verdana" pitchFamily="34" charset="0"/>
                <a:ea typeface="Verdana" pitchFamily="34" charset="0"/>
                <a:cs typeface="Verdana" pitchFamily="34" charset="0"/>
              </a:rPr>
              <a:t>mode.</a:t>
            </a:r>
          </a:p>
        </p:txBody>
      </p:sp>
      <p:sp>
        <p:nvSpPr>
          <p:cNvPr id="21" name="Rectangle 20"/>
          <p:cNvSpPr/>
          <p:nvPr/>
        </p:nvSpPr>
        <p:spPr>
          <a:xfrm>
            <a:off x="1351129" y="3557872"/>
            <a:ext cx="1890215" cy="16228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3352800"/>
            <a:ext cx="1022294" cy="3673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706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 -3.14524E-6 L 0 0.16883 " pathEditMode="relative" rAng="0" ptsTypes="AA">
                                      <p:cBhvr>
                                        <p:cTn id="12" dur="500" fill="hold"/>
                                        <p:tgtEl>
                                          <p:spTgt spid="7"/>
                                        </p:tgtEl>
                                        <p:attrNameLst>
                                          <p:attrName>ppt_x</p:attrName>
                                          <p:attrName>ppt_y</p:attrName>
                                        </p:attrNameLst>
                                      </p:cBhvr>
                                      <p:rCtr x="0" y="8441"/>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0 0.16883 L 0 0.34644 " pathEditMode="relative" rAng="0" ptsTypes="AA">
                                      <p:cBhvr>
                                        <p:cTn id="16" dur="500" fill="hold"/>
                                        <p:tgtEl>
                                          <p:spTgt spid="7"/>
                                        </p:tgtEl>
                                        <p:attrNameLst>
                                          <p:attrName>ppt_x</p:attrName>
                                          <p:attrName>ppt_y</p:attrName>
                                        </p:attrNameLst>
                                      </p:cBhvr>
                                      <p:rCtr x="0" y="8881"/>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2" nodeType="clickEffect">
                                  <p:stCondLst>
                                    <p:cond delay="0"/>
                                  </p:stCondLst>
                                  <p:childTnLst>
                                    <p:animMotion origin="layout" path="M 0 0.34644 L 0 0.47965 " pathEditMode="relative" rAng="0" ptsTypes="AA">
                                      <p:cBhvr>
                                        <p:cTn id="20" dur="500" fill="hold"/>
                                        <p:tgtEl>
                                          <p:spTgt spid="7"/>
                                        </p:tgtEl>
                                        <p:attrNameLst>
                                          <p:attrName>ppt_x</p:attrName>
                                          <p:attrName>ppt_y</p:attrName>
                                        </p:attrNameLst>
                                      </p:cBhvr>
                                      <p:rCtr x="0" y="666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3" nodeType="clickEffect">
                                  <p:stCondLst>
                                    <p:cond delay="0"/>
                                  </p:stCondLst>
                                  <p:childTnLst>
                                    <p:animMotion origin="layout" path="M 0 0.47965 L 0 0.62396 " pathEditMode="relative" rAng="0" ptsTypes="AA">
                                      <p:cBhvr>
                                        <p:cTn id="24" dur="500" fill="hold"/>
                                        <p:tgtEl>
                                          <p:spTgt spid="7"/>
                                        </p:tgtEl>
                                        <p:attrNameLst>
                                          <p:attrName>ppt_x</p:attrName>
                                          <p:attrName>ppt_y</p:attrName>
                                        </p:attrNameLst>
                                      </p:cBhvr>
                                      <p:rCtr x="0" y="7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98172" y="4539344"/>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Pins and Signals</a:t>
            </a:r>
            <a:endParaRPr lang="en-US" sz="2400"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12</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5" name="TextBox 44"/>
              <p:cNvSpPr txBox="1"/>
              <p:nvPr/>
            </p:nvSpPr>
            <p:spPr>
              <a:xfrm>
                <a:off x="3429000" y="762000"/>
                <a:ext cx="5334000" cy="1384995"/>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Pins 24 -31</a:t>
                </a:r>
              </a:p>
              <a:p>
                <a:pPr algn="ct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lang="en-US" sz="1400" b="1" i="1" dirty="0" smtClean="0">
                            <a:latin typeface="Cambria Math" panose="02040503050406030204" pitchFamily="18" charset="0"/>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tied to VCC (logic high)</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8086 itself generates all the bus control signals</a:t>
                </a:r>
                <a:endParaRPr lang="en-US" sz="1400" b="1" dirty="0">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1384995"/>
              </a:xfrm>
              <a:prstGeom prst="rect">
                <a:avLst/>
              </a:prstGeom>
              <a:blipFill rotWithShape="1">
                <a:blip r:embed="rId4"/>
                <a:stretch>
                  <a:fillRect t="-441" b="-3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694115271"/>
                  </p:ext>
                </p:extLst>
              </p:nvPr>
            </p:nvGraphicFramePr>
            <p:xfrm>
              <a:off x="3385457" y="237744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DT/</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𝐑</m:t>
                                  </m:r>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Transmit/ Receive</a:t>
                          </a:r>
                          <a:r>
                            <a:rPr lang="en-US" sz="1200" dirty="0" smtClean="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47" name="Table 46"/>
              <p:cNvGraphicFramePr>
                <a:graphicFrameLocks noGrp="1"/>
              </p:cNvGraphicFramePr>
              <p:nvPr>
                <p:extLst>
                  <p:ext uri="{D42A27DB-BD31-4B8C-83A1-F6EECF244321}">
                    <p14:modId xmlns:a14="http://schemas.microsoft.com/office/drawing/2010/main" xmlns="" xmlns:p14="http://schemas.microsoft.com/office/powerpoint/2010/main" val="694115271"/>
                  </p:ext>
                </p:extLst>
              </p:nvPr>
            </p:nvGraphicFramePr>
            <p:xfrm>
              <a:off x="3385457" y="237744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dirty="0"/>
                        </a:p>
                      </a:txBody>
                      <a:tcPr>
                        <a:blipFill rotWithShape="1">
                          <a:blip r:embed="rId5"/>
                          <a:stretch>
                            <a:fillRect r="-489610" b="-7619"/>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Transmit/ Receive</a:t>
                          </a:r>
                          <a:r>
                            <a:rPr lang="en-US" sz="1200" dirty="0" smtClean="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9" name="Table 48"/>
              <p:cNvGraphicFramePr>
                <a:graphicFrameLocks noGrp="1"/>
              </p:cNvGraphicFramePr>
              <p:nvPr>
                <p:extLst>
                  <p:ext uri="{D42A27DB-BD31-4B8C-83A1-F6EECF244321}">
                    <p14:modId xmlns:p14="http://schemas.microsoft.com/office/powerpoint/2010/main" val="3373928436"/>
                  </p:ext>
                </p:extLst>
              </p:nvPr>
            </p:nvGraphicFramePr>
            <p:xfrm>
              <a:off x="3385457" y="321564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𝐃𝐄𝐍</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Enable</a:t>
                          </a:r>
                          <a:r>
                            <a:rPr lang="en-US" sz="1200" dirty="0" smtClean="0">
                              <a:solidFill>
                                <a:sysClr val="windowText" lastClr="000000"/>
                              </a:solidFill>
                              <a:latin typeface="Verdana" pitchFamily="34" charset="0"/>
                              <a:ea typeface="Verdana" pitchFamily="34" charset="0"/>
                              <a:cs typeface="Verdana" pitchFamily="34" charset="0"/>
                            </a:rPr>
                            <a:t>) Output signal</a:t>
                          </a:r>
                          <a:r>
                            <a:rPr lang="en-US" sz="1200" baseline="0" dirty="0" smtClean="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49" name="Table 48"/>
              <p:cNvGraphicFramePr>
                <a:graphicFrameLocks noGrp="1"/>
              </p:cNvGraphicFramePr>
              <p:nvPr>
                <p:extLst>
                  <p:ext uri="{D42A27DB-BD31-4B8C-83A1-F6EECF244321}">
                    <p14:modId xmlns:a14="http://schemas.microsoft.com/office/drawing/2010/main" xmlns="" xmlns:p14="http://schemas.microsoft.com/office/powerpoint/2010/main" val="3373928436"/>
                  </p:ext>
                </p:extLst>
              </p:nvPr>
            </p:nvGraphicFramePr>
            <p:xfrm>
              <a:off x="3385457" y="3215640"/>
              <a:ext cx="5529943" cy="457200"/>
            </p:xfrm>
            <a:graphic>
              <a:graphicData uri="http://schemas.openxmlformats.org/drawingml/2006/table">
                <a:tbl>
                  <a:tblPr firstRow="1" bandRow="1">
                    <a:tableStyleId>{5C22544A-7EE6-4342-B048-85BDC9FD1C3A}</a:tableStyleId>
                  </a:tblPr>
                  <a:tblGrid>
                    <a:gridCol w="938115"/>
                    <a:gridCol w="4591828"/>
                  </a:tblGrid>
                  <a:tr h="457200">
                    <a:tc>
                      <a:txBody>
                        <a:bodyPr/>
                        <a:lstStyle/>
                        <a:p>
                          <a:endParaRPr lang="en-US"/>
                        </a:p>
                      </a:txBody>
                      <a:tcPr>
                        <a:blipFill rotWithShape="1">
                          <a:blip r:embed="rId6"/>
                          <a:stretch>
                            <a:fillRect t="-1333" r="-489610" b="-9333"/>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Enable</a:t>
                          </a:r>
                          <a:r>
                            <a:rPr lang="en-US" sz="1200" dirty="0" smtClean="0">
                              <a:solidFill>
                                <a:sysClr val="windowText" lastClr="000000"/>
                              </a:solidFill>
                              <a:latin typeface="Verdana" pitchFamily="34" charset="0"/>
                              <a:ea typeface="Verdana" pitchFamily="34" charset="0"/>
                              <a:cs typeface="Verdana" pitchFamily="34" charset="0"/>
                            </a:rPr>
                            <a:t>) Output signal</a:t>
                          </a:r>
                          <a:r>
                            <a:rPr lang="en-US" sz="1200" baseline="0" dirty="0" smtClean="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graphicFrame>
        <p:nvGraphicFramePr>
          <p:cNvPr id="50" name="Table 49"/>
          <p:cNvGraphicFramePr>
            <a:graphicFrameLocks noGrp="1"/>
          </p:cNvGraphicFramePr>
          <p:nvPr>
            <p:extLst>
              <p:ext uri="{D42A27DB-BD31-4B8C-83A1-F6EECF244321}">
                <p14:modId xmlns:p14="http://schemas.microsoft.com/office/powerpoint/2010/main" val="3590338562"/>
              </p:ext>
            </p:extLst>
          </p:nvPr>
        </p:nvGraphicFramePr>
        <p:xfrm>
          <a:off x="3385457" y="385572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ALE</a:t>
                      </a:r>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Address Latch Enable</a:t>
                      </a:r>
                      <a:r>
                        <a:rPr lang="en-US" sz="1200" dirty="0" smtClean="0">
                          <a:solidFill>
                            <a:schemeClr val="tx1"/>
                          </a:solidFill>
                          <a:latin typeface="Verdana" pitchFamily="34" charset="0"/>
                          <a:ea typeface="Verdana" pitchFamily="34" charset="0"/>
                          <a:cs typeface="Verdana" pitchFamily="34" charset="0"/>
                        </a:rPr>
                        <a:t>) Used</a:t>
                      </a:r>
                      <a:r>
                        <a:rPr lang="en-US" sz="1200" baseline="0" dirty="0" smtClean="0">
                          <a:solidFill>
                            <a:schemeClr val="tx1"/>
                          </a:solidFill>
                          <a:latin typeface="Verdana" pitchFamily="34" charset="0"/>
                          <a:ea typeface="Verdana" pitchFamily="34" charset="0"/>
                          <a:cs typeface="Verdana" pitchFamily="34" charset="0"/>
                        </a:rPr>
                        <a:t> to </a:t>
                      </a:r>
                      <a:r>
                        <a:rPr lang="en-US" sz="1200" baseline="0" dirty="0" err="1" smtClean="0">
                          <a:solidFill>
                            <a:schemeClr val="tx1"/>
                          </a:solidFill>
                          <a:latin typeface="Verdana" pitchFamily="34" charset="0"/>
                          <a:ea typeface="Verdana" pitchFamily="34" charset="0"/>
                          <a:cs typeface="Verdana" pitchFamily="34" charset="0"/>
                        </a:rPr>
                        <a:t>demultiplex</a:t>
                      </a:r>
                      <a:r>
                        <a:rPr lang="en-US" sz="1200" baseline="0" dirty="0" smtClean="0">
                          <a:solidFill>
                            <a:schemeClr val="tx1"/>
                          </a:solidFill>
                          <a:latin typeface="Verdana" pitchFamily="34" charset="0"/>
                          <a:ea typeface="Verdana" pitchFamily="34" charset="0"/>
                          <a:cs typeface="Verdana" pitchFamily="34" charset="0"/>
                        </a:rPr>
                        <a:t> the address and data lines using external latches</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AlternateContent xmlns:mc="http://schemas.openxmlformats.org/markup-compatibility/2006" xmlns:a14="http://schemas.microsoft.com/office/drawing/2010/main">
        <mc:Choice Requires="a14">
          <p:graphicFrame>
            <p:nvGraphicFramePr>
              <p:cNvPr id="51" name="Table 50"/>
              <p:cNvGraphicFramePr>
                <a:graphicFrameLocks noGrp="1"/>
              </p:cNvGraphicFramePr>
              <p:nvPr>
                <p:extLst>
                  <p:ext uri="{D42A27DB-BD31-4B8C-83A1-F6EECF244321}">
                    <p14:modId xmlns:p14="http://schemas.microsoft.com/office/powerpoint/2010/main" val="87097923"/>
                  </p:ext>
                </p:extLst>
              </p:nvPr>
            </p:nvGraphicFramePr>
            <p:xfrm>
              <a:off x="3385457" y="446532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M/</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𝐈𝐎</m:t>
                                  </m:r>
                                </m:e>
                              </m:acc>
                            </m:oMath>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Verdana" pitchFamily="34" charset="0"/>
                              <a:ea typeface="Verdana" pitchFamily="34" charset="0"/>
                              <a:cs typeface="Verdana" pitchFamily="34" charset="0"/>
                            </a:rPr>
                            <a:t>Used to differentiate</a:t>
                          </a:r>
                          <a:r>
                            <a:rPr lang="en-US" sz="1200" baseline="0" dirty="0" smtClean="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smtClean="0">
                              <a:solidFill>
                                <a:srgbClr val="FF0066"/>
                              </a:solidFill>
                              <a:latin typeface="Verdana" pitchFamily="34" charset="0"/>
                              <a:ea typeface="Verdana" pitchFamily="34" charset="0"/>
                              <a:cs typeface="Verdana" pitchFamily="34" charset="0"/>
                            </a:rPr>
                            <a:t>high</a:t>
                          </a:r>
                          <a:r>
                            <a:rPr lang="en-US" sz="1200" baseline="0" dirty="0" smtClean="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51" name="Table 50"/>
              <p:cNvGraphicFramePr>
                <a:graphicFrameLocks noGrp="1"/>
              </p:cNvGraphicFramePr>
              <p:nvPr>
                <p:extLst>
                  <p:ext uri="{D42A27DB-BD31-4B8C-83A1-F6EECF244321}">
                    <p14:modId xmlns:a14="http://schemas.microsoft.com/office/drawing/2010/main" xmlns="" xmlns:p14="http://schemas.microsoft.com/office/powerpoint/2010/main" val="87097923"/>
                  </p:ext>
                </p:extLst>
              </p:nvPr>
            </p:nvGraphicFramePr>
            <p:xfrm>
              <a:off x="3385457" y="446532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7"/>
                          <a:stretch>
                            <a:fillRect t="-952" r="-489610" b="-666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Verdana" pitchFamily="34" charset="0"/>
                              <a:ea typeface="Verdana" pitchFamily="34" charset="0"/>
                              <a:cs typeface="Verdana" pitchFamily="34" charset="0"/>
                            </a:rPr>
                            <a:t>Used to differentiate</a:t>
                          </a:r>
                          <a:r>
                            <a:rPr lang="en-US" sz="1200" baseline="0" dirty="0" smtClean="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smtClean="0">
                              <a:solidFill>
                                <a:srgbClr val="FF0066"/>
                              </a:solidFill>
                              <a:latin typeface="Verdana" pitchFamily="34" charset="0"/>
                              <a:ea typeface="Verdana" pitchFamily="34" charset="0"/>
                              <a:cs typeface="Verdana" pitchFamily="34" charset="0"/>
                            </a:rPr>
                            <a:t>high</a:t>
                          </a:r>
                          <a:r>
                            <a:rPr lang="en-US" sz="1200" baseline="0" dirty="0" smtClean="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2" name="Table 51"/>
              <p:cNvGraphicFramePr>
                <a:graphicFrameLocks noGrp="1"/>
              </p:cNvGraphicFramePr>
              <p:nvPr>
                <p:extLst>
                  <p:ext uri="{D42A27DB-BD31-4B8C-83A1-F6EECF244321}">
                    <p14:modId xmlns:p14="http://schemas.microsoft.com/office/powerpoint/2010/main" val="3770986844"/>
                  </p:ext>
                </p:extLst>
              </p:nvPr>
            </p:nvGraphicFramePr>
            <p:xfrm>
              <a:off x="3385457" y="522732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𝐖𝐑</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baseline="0" dirty="0" smtClean="0">
                              <a:solidFill>
                                <a:sysClr val="windowText" lastClr="000000"/>
                              </a:solidFill>
                              <a:latin typeface="Verdana" pitchFamily="34" charset="0"/>
                              <a:ea typeface="Verdana" pitchFamily="34" charset="0"/>
                              <a:cs typeface="Verdana" pitchFamily="34" charset="0"/>
                            </a:rPr>
                            <a:t>Write control signal; asserted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52" name="Table 51"/>
              <p:cNvGraphicFramePr>
                <a:graphicFrameLocks noGrp="1"/>
              </p:cNvGraphicFramePr>
              <p:nvPr>
                <p:extLst>
                  <p:ext uri="{D42A27DB-BD31-4B8C-83A1-F6EECF244321}">
                    <p14:modId xmlns:a14="http://schemas.microsoft.com/office/drawing/2010/main" xmlns="" xmlns:p14="http://schemas.microsoft.com/office/powerpoint/2010/main" val="3770986844"/>
                  </p:ext>
                </p:extLst>
              </p:nvPr>
            </p:nvGraphicFramePr>
            <p:xfrm>
              <a:off x="3385457" y="5227320"/>
              <a:ext cx="5529943" cy="457200"/>
            </p:xfrm>
            <a:graphic>
              <a:graphicData uri="http://schemas.openxmlformats.org/drawingml/2006/table">
                <a:tbl>
                  <a:tblPr firstRow="1" bandRow="1">
                    <a:tableStyleId>{5C22544A-7EE6-4342-B048-85BDC9FD1C3A}</a:tableStyleId>
                  </a:tblPr>
                  <a:tblGrid>
                    <a:gridCol w="938115"/>
                    <a:gridCol w="4591828"/>
                  </a:tblGrid>
                  <a:tr h="457200">
                    <a:tc>
                      <a:txBody>
                        <a:bodyPr/>
                        <a:lstStyle/>
                        <a:p>
                          <a:endParaRPr lang="en-US"/>
                        </a:p>
                      </a:txBody>
                      <a:tcPr>
                        <a:blipFill rotWithShape="1">
                          <a:blip r:embed="rId8"/>
                          <a:stretch>
                            <a:fillRect t="-1333" r="-489610" b="-9333"/>
                          </a:stretch>
                        </a:blipFill>
                      </a:tcPr>
                    </a:tc>
                    <a:tc>
                      <a:txBody>
                        <a:bodyPr/>
                        <a:lstStyle/>
                        <a:p>
                          <a:r>
                            <a:rPr lang="en-US" sz="1200" baseline="0" dirty="0" smtClean="0">
                              <a:solidFill>
                                <a:sysClr val="windowText" lastClr="000000"/>
                              </a:solidFill>
                              <a:latin typeface="Verdana" pitchFamily="34" charset="0"/>
                              <a:ea typeface="Verdana" pitchFamily="34" charset="0"/>
                              <a:cs typeface="Verdana" pitchFamily="34" charset="0"/>
                            </a:rPr>
                            <a:t>Write control signal; asserted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3" name="Table 52"/>
              <p:cNvGraphicFramePr>
                <a:graphicFrameLocks noGrp="1"/>
              </p:cNvGraphicFramePr>
              <p:nvPr>
                <p:extLst>
                  <p:ext uri="{D42A27DB-BD31-4B8C-83A1-F6EECF244321}">
                    <p14:modId xmlns:p14="http://schemas.microsoft.com/office/powerpoint/2010/main" val="2490951794"/>
                  </p:ext>
                </p:extLst>
              </p:nvPr>
            </p:nvGraphicFramePr>
            <p:xfrm>
              <a:off x="3385457" y="576072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𝐈𝐍𝐓𝐀</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Interrupt Acknowledge</a:t>
                          </a:r>
                          <a:r>
                            <a:rPr lang="en-US" sz="1200" dirty="0" smtClean="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smtClean="0">
                              <a:solidFill>
                                <a:srgbClr val="FF0066"/>
                              </a:solidFill>
                              <a:latin typeface="Verdana" pitchFamily="34" charset="0"/>
                              <a:ea typeface="Verdana" pitchFamily="34" charset="0"/>
                              <a:cs typeface="Verdana" pitchFamily="34" charset="0"/>
                            </a:rPr>
                            <a:t>low </a:t>
                          </a:r>
                          <a:r>
                            <a:rPr lang="en-US" sz="1200" dirty="0" smtClean="0">
                              <a:solidFill>
                                <a:schemeClr val="tx1"/>
                              </a:solidFill>
                              <a:latin typeface="Verdana" pitchFamily="34" charset="0"/>
                              <a:ea typeface="Verdana" pitchFamily="34" charset="0"/>
                              <a:cs typeface="Verdana" pitchFamily="34" charset="0"/>
                            </a:rPr>
                            <a:t>on this line.</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53" name="Table 52"/>
              <p:cNvGraphicFramePr>
                <a:graphicFrameLocks noGrp="1"/>
              </p:cNvGraphicFramePr>
              <p:nvPr>
                <p:extLst>
                  <p:ext uri="{D42A27DB-BD31-4B8C-83A1-F6EECF244321}">
                    <p14:modId xmlns:a14="http://schemas.microsoft.com/office/drawing/2010/main" xmlns="" xmlns:p14="http://schemas.microsoft.com/office/powerpoint/2010/main" val="2490951794"/>
                  </p:ext>
                </p:extLst>
              </p:nvPr>
            </p:nvGraphicFramePr>
            <p:xfrm>
              <a:off x="3385457" y="576072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9"/>
                          <a:stretch>
                            <a:fillRect r="-489610" b="-7619"/>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Interrupt Acknowledge</a:t>
                          </a:r>
                          <a:r>
                            <a:rPr lang="en-US" sz="1200" dirty="0" smtClean="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smtClean="0">
                              <a:solidFill>
                                <a:srgbClr val="FF0066"/>
                              </a:solidFill>
                              <a:latin typeface="Verdana" pitchFamily="34" charset="0"/>
                              <a:ea typeface="Verdana" pitchFamily="34" charset="0"/>
                              <a:cs typeface="Verdana" pitchFamily="34" charset="0"/>
                            </a:rPr>
                            <a:t>low </a:t>
                          </a:r>
                          <a:r>
                            <a:rPr lang="en-US" sz="1200" dirty="0" smtClean="0">
                              <a:solidFill>
                                <a:schemeClr val="tx1"/>
                              </a:solidFill>
                              <a:latin typeface="Verdana" pitchFamily="34" charset="0"/>
                              <a:ea typeface="Verdana" pitchFamily="34" charset="0"/>
                              <a:cs typeface="Verdana" pitchFamily="34" charset="0"/>
                            </a:rPr>
                            <a:t>on this line.</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p:sp>
        <p:nvSpPr>
          <p:cNvPr id="4" name="Rectangle 3"/>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91456" y="188879"/>
            <a:ext cx="2906565" cy="338554"/>
          </a:xfrm>
          <a:prstGeom prst="rect">
            <a:avLst/>
          </a:prstGeom>
          <a:solidFill>
            <a:srgbClr val="99FFCC"/>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Minimum </a:t>
            </a:r>
            <a:r>
              <a:rPr lang="en-US" sz="1600" b="1" dirty="0">
                <a:solidFill>
                  <a:srgbClr val="FF0000"/>
                </a:solidFill>
                <a:latin typeface="Verdana" pitchFamily="34" charset="0"/>
                <a:ea typeface="Verdana" pitchFamily="34" charset="0"/>
                <a:cs typeface="Verdana" pitchFamily="34" charset="0"/>
              </a:rPr>
              <a:t>mode signals</a:t>
            </a:r>
          </a:p>
        </p:txBody>
      </p:sp>
    </p:spTree>
    <p:extLst>
      <p:ext uri="{BB962C8B-B14F-4D97-AF65-F5344CB8AC3E}">
        <p14:creationId xmlns:p14="http://schemas.microsoft.com/office/powerpoint/2010/main" val="22288753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42" presetClass="path" presetSubtype="0" accel="50000" decel="50000" fill="hold" grpId="1" nodeType="withEffect">
                                  <p:stCondLst>
                                    <p:cond delay="0"/>
                                  </p:stCondLst>
                                  <p:childTnLst>
                                    <p:animMotion origin="layout" path="M 2.77778E-6 1.85185E-6 L 2.77778E-6 0.03171 " pathEditMode="relative" rAng="0" ptsTypes="AA">
                                      <p:cBhvr>
                                        <p:cTn id="17" dur="500" fill="hold"/>
                                        <p:tgtEl>
                                          <p:spTgt spid="44"/>
                                        </p:tgtEl>
                                        <p:attrNameLst>
                                          <p:attrName>ppt_x</p:attrName>
                                          <p:attrName>ppt_y</p:attrName>
                                        </p:attrNameLst>
                                      </p:cBhvr>
                                      <p:rCtr x="0" y="1574"/>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42" presetClass="path" presetSubtype="0" accel="50000" decel="50000" fill="hold" grpId="2" nodeType="withEffect">
                                  <p:stCondLst>
                                    <p:cond delay="0"/>
                                  </p:stCondLst>
                                  <p:childTnLst>
                                    <p:animMotion origin="layout" path="M 2.77778E-6 0.03171 L 2.77778E-6 0.06342 " pathEditMode="relative" rAng="0" ptsTypes="AA">
                                      <p:cBhvr>
                                        <p:cTn id="24" dur="500" fill="hold"/>
                                        <p:tgtEl>
                                          <p:spTgt spid="44"/>
                                        </p:tgtEl>
                                        <p:attrNameLst>
                                          <p:attrName>ppt_x</p:attrName>
                                          <p:attrName>ppt_y</p:attrName>
                                        </p:attrNameLst>
                                      </p:cBhvr>
                                      <p:rCtr x="0" y="1574"/>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64" presetClass="path" presetSubtype="0" accel="50000" decel="50000" fill="hold" grpId="3" nodeType="withEffect">
                                  <p:stCondLst>
                                    <p:cond delay="0"/>
                                  </p:stCondLst>
                                  <p:childTnLst>
                                    <p:animMotion origin="layout" path="M 2.77778E-6 0.06412 L 2.77778E-6 -0.03588 " pathEditMode="relative" rAng="0" ptsTypes="AA">
                                      <p:cBhvr>
                                        <p:cTn id="31" dur="500" fill="hold"/>
                                        <p:tgtEl>
                                          <p:spTgt spid="44"/>
                                        </p:tgtEl>
                                        <p:attrNameLst>
                                          <p:attrName>ppt_x</p:attrName>
                                          <p:attrName>ppt_y</p:attrName>
                                        </p:attrNameLst>
                                      </p:cBhvr>
                                      <p:rCtr x="0" y="-500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64" presetClass="path" presetSubtype="0" accel="50000" decel="50000" fill="hold" grpId="4" nodeType="withEffect">
                                  <p:stCondLst>
                                    <p:cond delay="0"/>
                                  </p:stCondLst>
                                  <p:childTnLst>
                                    <p:animMotion origin="layout" path="M 2.77778E-6 -0.03496 L 2.77778E-6 -0.0581 " pathEditMode="relative" rAng="0" ptsTypes="AA">
                                      <p:cBhvr>
                                        <p:cTn id="38" dur="500" fill="hold"/>
                                        <p:tgtEl>
                                          <p:spTgt spid="44"/>
                                        </p:tgtEl>
                                        <p:attrNameLst>
                                          <p:attrName>ppt_x</p:attrName>
                                          <p:attrName>ppt_y</p:attrName>
                                        </p:attrNameLst>
                                      </p:cBhvr>
                                      <p:rCtr x="0" y="-1157"/>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42" presetClass="path" presetSubtype="0" accel="50000" decel="50000" fill="hold" grpId="5" nodeType="withEffect">
                                  <p:stCondLst>
                                    <p:cond delay="0"/>
                                  </p:stCondLst>
                                  <p:childTnLst>
                                    <p:animMotion origin="layout" path="M 2.77778E-6 -0.05648 L 2.77778E-6 0.08819 " pathEditMode="relative" rAng="0" ptsTypes="AA">
                                      <p:cBhvr>
                                        <p:cTn id="45" dur="500" fill="hold"/>
                                        <p:tgtEl>
                                          <p:spTgt spid="44"/>
                                        </p:tgtEl>
                                        <p:attrNameLst>
                                          <p:attrName>ppt_x</p:attrName>
                                          <p:attrName>ppt_y</p:attrName>
                                        </p:attrNameLst>
                                      </p:cBhvr>
                                      <p:rCtr x="0" y="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4" grpId="3" animBg="1"/>
      <p:bldP spid="44" grpId="4" animBg="1"/>
      <p:bldP spid="44" grpId="5"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98172" y="3733800"/>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Pins and Signals</a:t>
            </a:r>
            <a:endParaRPr lang="en-US" sz="2400"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13</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 name="Table 46"/>
          <p:cNvGraphicFramePr>
            <a:graphicFrameLocks noGrp="1"/>
          </p:cNvGraphicFramePr>
          <p:nvPr>
            <p:extLst>
              <p:ext uri="{D42A27DB-BD31-4B8C-83A1-F6EECF244321}">
                <p14:modId xmlns:p14="http://schemas.microsoft.com/office/powerpoint/2010/main" val="1320106113"/>
              </p:ext>
            </p:extLst>
          </p:nvPr>
        </p:nvGraphicFramePr>
        <p:xfrm>
          <a:off x="3385457" y="2362200"/>
          <a:ext cx="5529943" cy="100584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HOLD</a:t>
                      </a:r>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Input signal to the processor form the</a:t>
                      </a:r>
                      <a:r>
                        <a:rPr lang="en-US" sz="1200" baseline="0" dirty="0" smtClean="0">
                          <a:solidFill>
                            <a:sysClr val="windowText" lastClr="000000"/>
                          </a:solidFill>
                          <a:latin typeface="Verdana" pitchFamily="34" charset="0"/>
                          <a:ea typeface="Verdana" pitchFamily="34" charset="0"/>
                          <a:cs typeface="Verdana" pitchFamily="34" charset="0"/>
                        </a:rPr>
                        <a:t> bus masters as a request to grant the control of the bus.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Usually used by the DMA controller to get the control of the bus.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2229589364"/>
              </p:ext>
            </p:extLst>
          </p:nvPr>
        </p:nvGraphicFramePr>
        <p:xfrm>
          <a:off x="3385457" y="3764280"/>
          <a:ext cx="5529943" cy="118872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HLDA</a:t>
                      </a:r>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Hold Acknowledge</a:t>
                      </a:r>
                      <a:r>
                        <a:rPr lang="en-US" sz="1200" dirty="0" smtClean="0">
                          <a:solidFill>
                            <a:sysClr val="windowText" lastClr="000000"/>
                          </a:solidFill>
                          <a:latin typeface="Verdana" pitchFamily="34" charset="0"/>
                          <a:ea typeface="Verdana" pitchFamily="34" charset="0"/>
                          <a:cs typeface="Verdana" pitchFamily="34" charset="0"/>
                        </a:rPr>
                        <a:t>) Acknowledge</a:t>
                      </a:r>
                      <a:r>
                        <a:rPr lang="en-US" sz="1200" baseline="0" dirty="0" smtClean="0">
                          <a:solidFill>
                            <a:sysClr val="windowText" lastClr="000000"/>
                          </a:solidFill>
                          <a:latin typeface="Verdana" pitchFamily="34" charset="0"/>
                          <a:ea typeface="Verdana" pitchFamily="34" charset="0"/>
                          <a:cs typeface="Verdana" pitchFamily="34" charset="0"/>
                        </a:rPr>
                        <a:t> signal by the processor to the bus master requesting the control of the bus through HOLD.</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dirty="0" smtClean="0">
                          <a:solidFill>
                            <a:sysClr val="windowText" lastClr="000000"/>
                          </a:solidFill>
                          <a:latin typeface="Verdana" pitchFamily="34" charset="0"/>
                          <a:ea typeface="Verdana" pitchFamily="34" charset="0"/>
                          <a:cs typeface="Verdana" pitchFamily="34" charset="0"/>
                        </a:rPr>
                        <a:t>The acknowledge</a:t>
                      </a:r>
                      <a:r>
                        <a:rPr lang="en-US" sz="1200" baseline="0" dirty="0" smtClean="0">
                          <a:solidFill>
                            <a:sysClr val="windowText" lastClr="000000"/>
                          </a:solidFill>
                          <a:latin typeface="Verdana" pitchFamily="34" charset="0"/>
                          <a:ea typeface="Verdana" pitchFamily="34" charset="0"/>
                          <a:cs typeface="Verdana" pitchFamily="34" charset="0"/>
                        </a:rPr>
                        <a:t> is asserted high, when the processor accepts HOLD.</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p:sp>
        <p:nvSpPr>
          <p:cNvPr id="10" name="Rectangle 9"/>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91456" y="188879"/>
            <a:ext cx="2906565" cy="338554"/>
          </a:xfrm>
          <a:prstGeom prst="rect">
            <a:avLst/>
          </a:prstGeom>
          <a:solidFill>
            <a:srgbClr val="99FFCC"/>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Minimum </a:t>
            </a:r>
            <a:r>
              <a:rPr lang="en-US" sz="1600" b="1" dirty="0">
                <a:solidFill>
                  <a:srgbClr val="FF0000"/>
                </a:solidFill>
                <a:latin typeface="Verdana" pitchFamily="34" charset="0"/>
                <a:ea typeface="Verdana" pitchFamily="34" charset="0"/>
                <a:cs typeface="Verdana" pitchFamily="34" charset="0"/>
              </a:rPr>
              <a:t>mode signals</a:t>
            </a:r>
          </a:p>
        </p:txBody>
      </p:sp>
      <mc:AlternateContent xmlns:mc="http://schemas.openxmlformats.org/markup-compatibility/2006" xmlns:a14="http://schemas.microsoft.com/office/drawing/2010/main">
        <mc:Choice Requires="a14">
          <p:sp>
            <p:nvSpPr>
              <p:cNvPr id="15" name="TextBox 14"/>
              <p:cNvSpPr txBox="1"/>
              <p:nvPr/>
            </p:nvSpPr>
            <p:spPr>
              <a:xfrm>
                <a:off x="3429000" y="762000"/>
                <a:ext cx="5334000" cy="1384995"/>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Pins 24 -31</a:t>
                </a:r>
              </a:p>
              <a:p>
                <a:pPr algn="ct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lang="en-US" sz="1400" b="1" i="1" dirty="0" smtClean="0">
                            <a:latin typeface="Cambria Math" panose="02040503050406030204" pitchFamily="18" charset="0"/>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tied to VCC (logic high)</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8086 itself generates all the bus control signals</a:t>
                </a:r>
                <a:endParaRPr lang="en-US" sz="1400" b="1" dirty="0">
                  <a:latin typeface="Verdana" pitchFamily="34" charset="0"/>
                  <a:ea typeface="Verdana" pitchFamily="34" charset="0"/>
                  <a:cs typeface="Verdana"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429000" y="762000"/>
                <a:ext cx="5334000" cy="1384995"/>
              </a:xfrm>
              <a:prstGeom prst="rect">
                <a:avLst/>
              </a:prstGeom>
              <a:blipFill rotWithShape="1">
                <a:blip r:embed="rId4"/>
                <a:stretch>
                  <a:fillRect t="-441" b="-3524"/>
                </a:stretch>
              </a:blipFill>
            </p:spPr>
            <p:txBody>
              <a:bodyPr/>
              <a:lstStyle/>
              <a:p>
                <a:r>
                  <a:rPr lang="en-US">
                    <a:noFill/>
                  </a:rPr>
                  <a:t> </a:t>
                </a:r>
              </a:p>
            </p:txBody>
          </p:sp>
        </mc:Fallback>
      </mc:AlternateContent>
    </p:spTree>
    <p:extLst>
      <p:ext uri="{BB962C8B-B14F-4D97-AF65-F5344CB8AC3E}">
        <p14:creationId xmlns:p14="http://schemas.microsoft.com/office/powerpoint/2010/main" val="30627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42" presetClass="path" presetSubtype="0" accel="50000" decel="50000" fill="hold" grpId="0" nodeType="withEffect">
                                  <p:stCondLst>
                                    <p:cond delay="0"/>
                                  </p:stCondLst>
                                  <p:childTnLst>
                                    <p:animMotion origin="layout" path="M 2.77778E-6 0.00463 L 2.77778E-6 0.03148 " pathEditMode="relative" rAng="0" ptsTypes="AA">
                                      <p:cBhvr>
                                        <p:cTn id="9" dur="500" fill="hold"/>
                                        <p:tgtEl>
                                          <p:spTgt spid="44"/>
                                        </p:tgtEl>
                                        <p:attrNameLst>
                                          <p:attrName>ppt_x</p:attrName>
                                          <p:attrName>ppt_y</p:attrName>
                                        </p:attrNameLst>
                                      </p:cBhvr>
                                      <p:rCtr x="0"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802130" y="4338891"/>
            <a:ext cx="1424940" cy="627902"/>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Pins and Signals</a:t>
            </a:r>
            <a:endParaRPr lang="en-US" sz="2400"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14</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xmlns:a14="http://schemas.microsoft.com/office/drawing/2010/main">
        <mc:Choice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panose="02040503050406030204" pitchFamily="18" charset="0"/>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2094630352"/>
                  </p:ext>
                </p:extLst>
              </p:nvPr>
            </p:nvGraphicFramePr>
            <p:xfrm>
              <a:off x="3385457" y="213360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𝟐</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rgbClr val="FF0066"/>
                              </a:solidFill>
                              <a:latin typeface="Verdana" pitchFamily="34" charset="0"/>
                              <a:ea typeface="Verdana" pitchFamily="34" charset="0"/>
                              <a:cs typeface="Verdana" pitchFamily="34" charset="0"/>
                            </a:rPr>
                            <a:t>Status signals</a:t>
                          </a:r>
                          <a:r>
                            <a:rPr lang="en-US" sz="1200" dirty="0" smtClean="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smtClean="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47" name="Table 46"/>
              <p:cNvGraphicFramePr>
                <a:graphicFrameLocks noGrp="1"/>
              </p:cNvGraphicFramePr>
              <p:nvPr>
                <p:extLst>
                  <p:ext uri="{D42A27DB-BD31-4B8C-83A1-F6EECF244321}">
                    <p14:modId xmlns:a14="http://schemas.microsoft.com/office/drawing/2010/main" xmlns="" xmlns:p14="http://schemas.microsoft.com/office/powerpoint/2010/main" val="2094630352"/>
                  </p:ext>
                </p:extLst>
              </p:nvPr>
            </p:nvGraphicFramePr>
            <p:xfrm>
              <a:off x="3385457" y="213360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4"/>
                          <a:stretch>
                            <a:fillRect r="-489610" b="-7619"/>
                          </a:stretch>
                        </a:blipFill>
                      </a:tcPr>
                    </a:tc>
                    <a:tc>
                      <a:txBody>
                        <a:bodyPr/>
                        <a:lstStyle/>
                        <a:p>
                          <a:r>
                            <a:rPr lang="en-US" sz="1200" dirty="0" smtClean="0">
                              <a:solidFill>
                                <a:srgbClr val="FF0066"/>
                              </a:solidFill>
                              <a:latin typeface="Verdana" pitchFamily="34" charset="0"/>
                              <a:ea typeface="Verdana" pitchFamily="34" charset="0"/>
                              <a:cs typeface="Verdana" pitchFamily="34" charset="0"/>
                            </a:rPr>
                            <a:t>Status signals</a:t>
                          </a:r>
                          <a:r>
                            <a:rPr lang="en-US" sz="1200" dirty="0" smtClean="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smtClean="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APARNA\Desktop\mm.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1837" y="2911474"/>
            <a:ext cx="3108325" cy="31083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val="33273006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802130" y="4952999"/>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Pins and Signals</a:t>
            </a:r>
            <a:endParaRPr lang="en-US" sz="2400"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15</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xmlns:a14="http://schemas.microsoft.com/office/drawing/2010/main">
        <mc:Choice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panose="02040503050406030204" pitchFamily="18" charset="0"/>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2786467240"/>
                  </p:ext>
                </p:extLst>
              </p:nvPr>
            </p:nvGraphicFramePr>
            <p:xfrm>
              <a:off x="3385457" y="2133600"/>
              <a:ext cx="5529943" cy="1554480"/>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𝑸𝑺</m:t>
                                      </m:r>
                                    </m:e>
                                    <m:sub>
                                      <m:r>
                                        <a:rPr lang="en-US" sz="1200" b="1" i="1"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1" smtClean="0">
                                      <a:solidFill>
                                        <a:srgbClr val="FF0066"/>
                                      </a:solidFill>
                                      <a:latin typeface="Cambria Math"/>
                                    </a:rPr>
                                    <m:t>𝑸</m:t>
                                  </m:r>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00"/>
                              </a:solidFill>
                              <a:latin typeface="Verdana" pitchFamily="34" charset="0"/>
                              <a:ea typeface="Verdana" pitchFamily="34" charset="0"/>
                              <a:cs typeface="Verdana" pitchFamily="34" charset="0"/>
                            </a:rPr>
                            <a:t>Queue Status</a:t>
                          </a:r>
                          <a:r>
                            <a:rPr lang="en-US" sz="1200" dirty="0" smtClean="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smtClean="0">
                              <a:solidFill>
                                <a:sysClr val="windowText" lastClr="000000"/>
                              </a:solidFill>
                              <a:latin typeface="Verdana" pitchFamily="34" charset="0"/>
                              <a:ea typeface="Verdana" pitchFamily="34" charset="0"/>
                              <a:cs typeface="Verdana" pitchFamily="34" charset="0"/>
                            </a:rPr>
                            <a:t> lines.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output on QS</a:t>
                          </a:r>
                          <a:r>
                            <a:rPr lang="en-US" sz="1200" baseline="-25000" dirty="0" smtClean="0">
                              <a:solidFill>
                                <a:sysClr val="windowText" lastClr="000000"/>
                              </a:solidFill>
                              <a:latin typeface="Verdana" pitchFamily="34" charset="0"/>
                              <a:ea typeface="Verdana" pitchFamily="34" charset="0"/>
                              <a:cs typeface="Verdana" pitchFamily="34" charset="0"/>
                            </a:rPr>
                            <a:t>0</a:t>
                          </a:r>
                          <a:r>
                            <a:rPr lang="en-US" sz="1200" baseline="0" dirty="0" smtClean="0">
                              <a:solidFill>
                                <a:sysClr val="windowText" lastClr="000000"/>
                              </a:solidFill>
                              <a:latin typeface="Verdana" pitchFamily="34" charset="0"/>
                              <a:ea typeface="Verdana" pitchFamily="34" charset="0"/>
                              <a:cs typeface="Verdana" pitchFamily="34" charset="0"/>
                            </a:rPr>
                            <a:t> and QS</a:t>
                          </a:r>
                          <a:r>
                            <a:rPr lang="en-US" sz="1200" baseline="-25000" dirty="0" smtClean="0">
                              <a:solidFill>
                                <a:sysClr val="windowText" lastClr="000000"/>
                              </a:solidFill>
                              <a:latin typeface="Verdana" pitchFamily="34" charset="0"/>
                              <a:ea typeface="Verdana" pitchFamily="34" charset="0"/>
                              <a:cs typeface="Verdana" pitchFamily="34" charset="0"/>
                            </a:rPr>
                            <a:t>1</a:t>
                          </a:r>
                          <a:r>
                            <a:rPr lang="en-US" sz="1200" baseline="0" dirty="0" smtClean="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47" name="Table 46"/>
              <p:cNvGraphicFramePr>
                <a:graphicFrameLocks noGrp="1"/>
              </p:cNvGraphicFramePr>
              <p:nvPr>
                <p:extLst>
                  <p:ext uri="{D42A27DB-BD31-4B8C-83A1-F6EECF244321}">
                    <p14:modId xmlns:a14="http://schemas.microsoft.com/office/drawing/2010/main" xmlns="" xmlns:p14="http://schemas.microsoft.com/office/powerpoint/2010/main" val="2786467240"/>
                  </p:ext>
                </p:extLst>
              </p:nvPr>
            </p:nvGraphicFramePr>
            <p:xfrm>
              <a:off x="3385457" y="2133600"/>
              <a:ext cx="5529943" cy="1554480"/>
            </p:xfrm>
            <a:graphic>
              <a:graphicData uri="http://schemas.openxmlformats.org/drawingml/2006/table">
                <a:tbl>
                  <a:tblPr firstRow="1" bandRow="1">
                    <a:tableStyleId>{5C22544A-7EE6-4342-B048-85BDC9FD1C3A}</a:tableStyleId>
                  </a:tblPr>
                  <a:tblGrid>
                    <a:gridCol w="938115"/>
                    <a:gridCol w="4591828"/>
                  </a:tblGrid>
                  <a:tr h="1554480">
                    <a:tc>
                      <a:txBody>
                        <a:bodyPr/>
                        <a:lstStyle/>
                        <a:p>
                          <a:endParaRPr lang="en-US"/>
                        </a:p>
                      </a:txBody>
                      <a:tcPr>
                        <a:blipFill rotWithShape="1">
                          <a:blip r:embed="rId4"/>
                          <a:stretch>
                            <a:fillRect r="-489610" b="-3137"/>
                          </a:stretch>
                        </a:blip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00"/>
                              </a:solidFill>
                              <a:latin typeface="Verdana" pitchFamily="34" charset="0"/>
                              <a:ea typeface="Verdana" pitchFamily="34" charset="0"/>
                              <a:cs typeface="Verdana" pitchFamily="34" charset="0"/>
                            </a:rPr>
                            <a:t>Queue Status</a:t>
                          </a:r>
                          <a:r>
                            <a:rPr lang="en-US" sz="1200" dirty="0" smtClean="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smtClean="0">
                              <a:solidFill>
                                <a:sysClr val="windowText" lastClr="000000"/>
                              </a:solidFill>
                              <a:latin typeface="Verdana" pitchFamily="34" charset="0"/>
                              <a:ea typeface="Verdana" pitchFamily="34" charset="0"/>
                              <a:cs typeface="Verdana" pitchFamily="34" charset="0"/>
                            </a:rPr>
                            <a:t> lines.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output on QS</a:t>
                          </a:r>
                          <a:r>
                            <a:rPr lang="en-US" sz="1200" baseline="-25000" dirty="0" smtClean="0">
                              <a:solidFill>
                                <a:sysClr val="windowText" lastClr="000000"/>
                              </a:solidFill>
                              <a:latin typeface="Verdana" pitchFamily="34" charset="0"/>
                              <a:ea typeface="Verdana" pitchFamily="34" charset="0"/>
                              <a:cs typeface="Verdana" pitchFamily="34" charset="0"/>
                            </a:rPr>
                            <a:t>0</a:t>
                          </a:r>
                          <a:r>
                            <a:rPr lang="en-US" sz="1200" baseline="0" dirty="0" smtClean="0">
                              <a:solidFill>
                                <a:sysClr val="windowText" lastClr="000000"/>
                              </a:solidFill>
                              <a:latin typeface="Verdana" pitchFamily="34" charset="0"/>
                              <a:ea typeface="Verdana" pitchFamily="34" charset="0"/>
                              <a:cs typeface="Verdana" pitchFamily="34" charset="0"/>
                            </a:rPr>
                            <a:t> and QS</a:t>
                          </a:r>
                          <a:r>
                            <a:rPr lang="en-US" sz="1200" baseline="-25000" dirty="0" smtClean="0">
                              <a:solidFill>
                                <a:sysClr val="windowText" lastClr="000000"/>
                              </a:solidFill>
                              <a:latin typeface="Verdana" pitchFamily="34" charset="0"/>
                              <a:ea typeface="Verdana" pitchFamily="34" charset="0"/>
                              <a:cs typeface="Verdana" pitchFamily="34" charset="0"/>
                            </a:rPr>
                            <a:t>1</a:t>
                          </a:r>
                          <a:r>
                            <a:rPr lang="en-US" sz="1200" baseline="0" dirty="0" smtClean="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APARNA\Desktop\mm.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3914775"/>
            <a:ext cx="4344504" cy="2105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val="58601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28800" y="4133851"/>
            <a:ext cx="1424940" cy="213938"/>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802130" y="3725023"/>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Pins and Signals</a:t>
            </a:r>
            <a:endParaRPr lang="en-US" sz="2400"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16</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xmlns:a14="http://schemas.microsoft.com/office/drawing/2010/main">
        <mc:Choice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panose="02040503050406030204" pitchFamily="18" charset="0"/>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3328042336"/>
                  </p:ext>
                </p:extLst>
              </p:nvPr>
            </p:nvGraphicFramePr>
            <p:xfrm>
              <a:off x="3385457" y="2133600"/>
              <a:ext cx="5529943" cy="1554861"/>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Bus Request/ Bus Grant</a:t>
                          </a:r>
                          <a:r>
                            <a:rPr lang="en-US" sz="1200" dirty="0" smtClean="0">
                              <a:solidFill>
                                <a:sysClr val="windowText" lastClr="000000"/>
                              </a:solidFill>
                              <a:latin typeface="Verdana" pitchFamily="34" charset="0"/>
                              <a:ea typeface="Verdana" pitchFamily="34" charset="0"/>
                              <a:cs typeface="Verdana" pitchFamily="34" charset="0"/>
                            </a:rPr>
                            <a:t>) These requests are used by other local bus masters to force the processor to release the local bus</a:t>
                          </a:r>
                          <a:r>
                            <a:rPr lang="en-US" sz="1200" baseline="0" dirty="0" smtClean="0">
                              <a:solidFill>
                                <a:sysClr val="windowText" lastClr="000000"/>
                              </a:solidFill>
                              <a:latin typeface="Verdana" pitchFamily="34" charset="0"/>
                              <a:ea typeface="Verdana" pitchFamily="34" charset="0"/>
                              <a:cs typeface="Verdana" pitchFamily="34" charset="0"/>
                            </a:rPr>
                            <a:t> at the end of the processor’s current bus cycle.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These pins are bidirectional.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The request on</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dirty="0" smtClean="0">
                              <a:solidFill>
                                <a:sysClr val="windowText" lastClr="000000"/>
                              </a:solidFill>
                              <a:latin typeface="Verdana" pitchFamily="34" charset="0"/>
                              <a:ea typeface="Verdana" pitchFamily="34" charset="0"/>
                              <a:cs typeface="Verdana" pitchFamily="34" charset="0"/>
                            </a:rPr>
                            <a:t> will have higher priority than</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47" name="Table 46"/>
              <p:cNvGraphicFramePr>
                <a:graphicFrameLocks noGrp="1"/>
              </p:cNvGraphicFramePr>
              <p:nvPr>
                <p:extLst>
                  <p:ext uri="{D42A27DB-BD31-4B8C-83A1-F6EECF244321}">
                    <p14:modId xmlns:a14="http://schemas.microsoft.com/office/drawing/2010/main" xmlns="" xmlns:p14="http://schemas.microsoft.com/office/powerpoint/2010/main" val="3328042336"/>
                  </p:ext>
                </p:extLst>
              </p:nvPr>
            </p:nvGraphicFramePr>
            <p:xfrm>
              <a:off x="3385457" y="2133600"/>
              <a:ext cx="5529943" cy="1738122"/>
            </p:xfrm>
            <a:graphic>
              <a:graphicData uri="http://schemas.openxmlformats.org/drawingml/2006/table">
                <a:tbl>
                  <a:tblPr firstRow="1" bandRow="1">
                    <a:tableStyleId>{5C22544A-7EE6-4342-B048-85BDC9FD1C3A}</a:tableStyleId>
                  </a:tblPr>
                  <a:tblGrid>
                    <a:gridCol w="938115"/>
                    <a:gridCol w="4591828"/>
                  </a:tblGrid>
                  <a:tr h="1738122">
                    <a:tc>
                      <a:txBody>
                        <a:bodyPr/>
                        <a:lstStyle/>
                        <a:p>
                          <a:endParaRPr lang="en-US"/>
                        </a:p>
                      </a:txBody>
                      <a:tcPr>
                        <a:blipFill rotWithShape="1">
                          <a:blip r:embed="rId4"/>
                          <a:stretch>
                            <a:fillRect r="-489610" b="-351"/>
                          </a:stretch>
                        </a:blipFill>
                      </a:tcPr>
                    </a:tc>
                    <a:tc>
                      <a:txBody>
                        <a:bodyPr/>
                        <a:lstStyle/>
                        <a:p>
                          <a:endParaRPr lang="en-US"/>
                        </a:p>
                      </a:txBody>
                      <a:tcPr>
                        <a:blipFill rotWithShape="1">
                          <a:blip r:embed="rId4"/>
                          <a:stretch>
                            <a:fillRect l="-20424" b="-351"/>
                          </a:stretch>
                        </a:blipFill>
                      </a:tcPr>
                    </a:tc>
                  </a:tr>
                </a:tbl>
              </a:graphicData>
            </a:graphic>
          </p:graphicFrame>
        </mc:Fallback>
      </mc:AlternateContent>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4010108024"/>
                  </p:ext>
                </p:extLst>
              </p:nvPr>
            </p:nvGraphicFramePr>
            <p:xfrm>
              <a:off x="3385457" y="4144899"/>
              <a:ext cx="5529943" cy="2103501"/>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𝐋𝐎𝐂𝐊</m:t>
                                    </m:r>
                                  </m:e>
                                </m:acc>
                              </m:oMath>
                            </m:oMathPara>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i="0" dirty="0" smtClean="0">
                              <a:solidFill>
                                <a:sysClr val="windowText" lastClr="000000"/>
                              </a:solidFill>
                              <a:latin typeface="Verdana" pitchFamily="34" charset="0"/>
                              <a:ea typeface="Verdana" pitchFamily="34" charset="0"/>
                              <a:cs typeface="Verdana" pitchFamily="34" charset="0"/>
                            </a:rPr>
                            <a:t>An</a:t>
                          </a:r>
                          <a:r>
                            <a:rPr lang="en-US" sz="1200" i="0" baseline="0" dirty="0" smtClean="0">
                              <a:solidFill>
                                <a:sysClr val="windowText" lastClr="000000"/>
                              </a:solidFill>
                              <a:latin typeface="Verdana" pitchFamily="34" charset="0"/>
                              <a:ea typeface="Verdana" pitchFamily="34" charset="0"/>
                              <a:cs typeface="Verdana" pitchFamily="34" charset="0"/>
                            </a:rPr>
                            <a:t> output signal activated by the LOCK prefix instruction.</a:t>
                          </a:r>
                        </a:p>
                        <a:p>
                          <a:pPr algn="just"/>
                          <a:endParaRPr lang="en-US" sz="1200" i="0" baseline="0" dirty="0" smtClean="0">
                            <a:solidFill>
                              <a:sysClr val="windowText" lastClr="000000"/>
                            </a:solidFill>
                            <a:latin typeface="Verdana" pitchFamily="34" charset="0"/>
                            <a:ea typeface="Verdana" pitchFamily="34" charset="0"/>
                            <a:cs typeface="Verdana" pitchFamily="34" charset="0"/>
                          </a:endParaRPr>
                        </a:p>
                        <a:p>
                          <a:pPr algn="just"/>
                          <a:r>
                            <a:rPr lang="en-US" sz="1200" i="0" baseline="0" dirty="0" smtClean="0">
                              <a:solidFill>
                                <a:sysClr val="windowText" lastClr="000000"/>
                              </a:solidFill>
                              <a:latin typeface="Verdana" pitchFamily="34" charset="0"/>
                              <a:ea typeface="Verdana" pitchFamily="34" charset="0"/>
                              <a:cs typeface="Verdana" pitchFamily="34" charset="0"/>
                            </a:rPr>
                            <a:t>Remains active until the completion of the instruction prefixed by LOCK.</a:t>
                          </a:r>
                        </a:p>
                        <a:p>
                          <a:pPr algn="just"/>
                          <a:endParaRPr lang="en-US" sz="1200" i="0" baseline="0" dirty="0" smtClean="0">
                            <a:solidFill>
                              <a:sysClr val="windowText" lastClr="000000"/>
                            </a:solidFill>
                            <a:latin typeface="Verdana" pitchFamily="34" charset="0"/>
                            <a:ea typeface="Verdana" pitchFamily="34" charset="0"/>
                            <a:cs typeface="Verdana"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ysClr val="windowText" lastClr="000000"/>
                              </a:solidFill>
                              <a:latin typeface="Verdana" pitchFamily="34" charset="0"/>
                              <a:ea typeface="Verdana" pitchFamily="34" charset="0"/>
                              <a:cs typeface="Verdana" pitchFamily="34" charset="0"/>
                            </a:rPr>
                            <a:t>The 8086 output low on the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𝐋𝐎𝐂𝐊</m:t>
                                  </m:r>
                                </m:e>
                              </m:acc>
                            </m:oMath>
                          </a14:m>
                          <a:r>
                            <a:rPr lang="en-US" sz="1200" i="0" dirty="0" smtClean="0">
                              <a:solidFill>
                                <a:sysClr val="windowText" lastClr="000000"/>
                              </a:solidFill>
                              <a:latin typeface="Verdana" pitchFamily="34" charset="0"/>
                              <a:ea typeface="Verdana" pitchFamily="34" charset="0"/>
                              <a:cs typeface="Verdana" pitchFamily="34" charset="0"/>
                            </a:rPr>
                            <a:t> pin while executing an instruction prefixed by LOCK to </a:t>
                          </a:r>
                          <a:r>
                            <a:rPr lang="en-US" sz="1200" i="0" u="sng" dirty="0" smtClean="0">
                              <a:solidFill>
                                <a:sysClr val="windowText" lastClr="000000"/>
                              </a:solidFill>
                              <a:latin typeface="Verdana" pitchFamily="34" charset="0"/>
                              <a:ea typeface="Verdana" pitchFamily="34" charset="0"/>
                              <a:cs typeface="Verdana" pitchFamily="34" charset="0"/>
                            </a:rPr>
                            <a:t>prevent other bus masters from gaining control of the system bus.</a:t>
                          </a:r>
                          <a:endParaRPr lang="en-US" sz="1200" i="0" u="sng" dirty="0">
                            <a:solidFill>
                              <a:sysClr val="windowText" lastClr="000000"/>
                            </a:solidFill>
                            <a:latin typeface="Verdana" pitchFamily="34" charset="0"/>
                            <a:ea typeface="Verdana" pitchFamily="34" charset="0"/>
                            <a:cs typeface="Verdana" pitchFamily="34" charset="0"/>
                          </a:endParaRPr>
                        </a:p>
                        <a:p>
                          <a:endParaRPr lang="en-US" sz="1200" i="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13" name="Table 12"/>
              <p:cNvGraphicFramePr>
                <a:graphicFrameLocks noGrp="1"/>
              </p:cNvGraphicFramePr>
              <p:nvPr>
                <p:extLst>
                  <p:ext uri="{D42A27DB-BD31-4B8C-83A1-F6EECF244321}">
                    <p14:modId xmlns:a14="http://schemas.microsoft.com/office/drawing/2010/main" xmlns="" xmlns:p14="http://schemas.microsoft.com/office/powerpoint/2010/main" val="4010108024"/>
                  </p:ext>
                </p:extLst>
              </p:nvPr>
            </p:nvGraphicFramePr>
            <p:xfrm>
              <a:off x="3385457" y="4144899"/>
              <a:ext cx="5529943" cy="2103501"/>
            </p:xfrm>
            <a:graphic>
              <a:graphicData uri="http://schemas.openxmlformats.org/drawingml/2006/table">
                <a:tbl>
                  <a:tblPr firstRow="1" bandRow="1">
                    <a:tableStyleId>{5C22544A-7EE6-4342-B048-85BDC9FD1C3A}</a:tableStyleId>
                  </a:tblPr>
                  <a:tblGrid>
                    <a:gridCol w="938115"/>
                    <a:gridCol w="4591828"/>
                  </a:tblGrid>
                  <a:tr h="2103501">
                    <a:tc>
                      <a:txBody>
                        <a:bodyPr/>
                        <a:lstStyle/>
                        <a:p>
                          <a:endParaRPr lang="en-US"/>
                        </a:p>
                      </a:txBody>
                      <a:tcPr>
                        <a:blipFill rotWithShape="1">
                          <a:blip r:embed="rId6"/>
                          <a:stretch>
                            <a:fillRect t="-290" r="-489610"/>
                          </a:stretch>
                        </a:blipFill>
                      </a:tcPr>
                    </a:tc>
                    <a:tc>
                      <a:txBody>
                        <a:bodyPr/>
                        <a:lstStyle/>
                        <a:p>
                          <a:endParaRPr lang="en-US"/>
                        </a:p>
                      </a:txBody>
                      <a:tcPr>
                        <a:blipFill rotWithShape="1">
                          <a:blip r:embed="rId6"/>
                          <a:stretch>
                            <a:fillRect l="-20424" t="-290"/>
                          </a:stretch>
                        </a:blipFill>
                      </a:tcPr>
                    </a:tc>
                  </a:tr>
                </a:tbl>
              </a:graphicData>
            </a:graphic>
          </p:graphicFrame>
        </mc:Fallback>
      </mc:AlternateContent>
      <p:sp>
        <p:nvSpPr>
          <p:cNvPr id="18" name="Rectangle 17"/>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val="42459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Architecture</a:t>
            </a:r>
            <a:endParaRPr lang="en-US" sz="3600" dirty="0">
              <a:latin typeface="Octapost NBP" pitchFamily="2" charset="0"/>
            </a:endParaRPr>
          </a:p>
        </p:txBody>
      </p:sp>
    </p:spTree>
    <p:extLst>
      <p:ext uri="{BB962C8B-B14F-4D97-AF65-F5344CB8AC3E}">
        <p14:creationId xmlns:p14="http://schemas.microsoft.com/office/powerpoint/2010/main" val="3360196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2819400" cy="944562"/>
          </a:xfrm>
        </p:spPr>
        <p:txBody>
          <a:bodyPr>
            <a:normAutofit/>
          </a:bodyPr>
          <a:lstStyle/>
          <a:p>
            <a:r>
              <a:rPr lang="en-US" dirty="0" smtClean="0"/>
              <a:t>Architecture</a:t>
            </a:r>
            <a:endParaRPr lang="en-US" dirty="0">
              <a:solidFill>
                <a:srgbClr val="002060"/>
              </a:solidFill>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18</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33400" y="5181600"/>
            <a:ext cx="3657600" cy="1292662"/>
          </a:xfrm>
          <a:prstGeom prst="rect">
            <a:avLst/>
          </a:prstGeom>
          <a:solidFill>
            <a:srgbClr val="99FF66"/>
          </a:solidFill>
        </p:spPr>
        <p:txBody>
          <a:bodyPr wrap="square" rtlCol="0">
            <a:spAutoFit/>
          </a:bodyPr>
          <a:lstStyle/>
          <a:p>
            <a:pPr algn="ctr"/>
            <a:r>
              <a:rPr lang="en-US" sz="1300" b="1" dirty="0" smtClean="0">
                <a:solidFill>
                  <a:srgbClr val="FF0066"/>
                </a:solidFill>
                <a:latin typeface="Verdana" pitchFamily="34" charset="0"/>
                <a:ea typeface="Verdana" pitchFamily="34" charset="0"/>
                <a:cs typeface="Verdana" pitchFamily="34" charset="0"/>
              </a:rPr>
              <a:t>Execution </a:t>
            </a:r>
            <a:r>
              <a:rPr lang="en-US" sz="1300" b="1" dirty="0">
                <a:solidFill>
                  <a:srgbClr val="FF0066"/>
                </a:solidFill>
                <a:latin typeface="Verdana" pitchFamily="34" charset="0"/>
                <a:ea typeface="Verdana" pitchFamily="34" charset="0"/>
                <a:cs typeface="Verdana" pitchFamily="34" charset="0"/>
              </a:rPr>
              <a:t>Unit (EU</a:t>
            </a:r>
            <a:r>
              <a:rPr lang="en-US" sz="1300" b="1" dirty="0" smtClean="0">
                <a:solidFill>
                  <a:srgbClr val="FF0066"/>
                </a:solidFill>
                <a:latin typeface="Verdana" pitchFamily="34" charset="0"/>
                <a:ea typeface="Verdana" pitchFamily="34" charset="0"/>
                <a:cs typeface="Verdana" pitchFamily="34" charset="0"/>
              </a:rPr>
              <a:t>)</a:t>
            </a:r>
          </a:p>
          <a:p>
            <a:pPr algn="ctr"/>
            <a:endParaRPr lang="en-US" sz="1300" b="1" dirty="0" smtClean="0">
              <a:solidFill>
                <a:srgbClr val="FF0066"/>
              </a:solidFill>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EU executes instructions that have already been fetched by the BIU.</a:t>
            </a:r>
          </a:p>
          <a:p>
            <a:pPr algn="ct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BIU and EU functions separately.</a:t>
            </a:r>
            <a:endParaRPr lang="en-US" sz="1300" b="1" dirty="0">
              <a:latin typeface="Verdana" pitchFamily="34" charset="0"/>
              <a:ea typeface="Verdana" pitchFamily="34" charset="0"/>
              <a:cs typeface="Verdana" pitchFamily="34" charset="0"/>
            </a:endParaRPr>
          </a:p>
        </p:txBody>
      </p:sp>
      <p:sp>
        <p:nvSpPr>
          <p:cNvPr id="7" name="TextBox 6"/>
          <p:cNvSpPr txBox="1"/>
          <p:nvPr/>
        </p:nvSpPr>
        <p:spPr>
          <a:xfrm>
            <a:off x="4572000" y="5181600"/>
            <a:ext cx="3657600" cy="1292662"/>
          </a:xfrm>
          <a:prstGeom prst="rect">
            <a:avLst/>
          </a:prstGeom>
          <a:solidFill>
            <a:srgbClr val="99FF66"/>
          </a:solidFill>
        </p:spPr>
        <p:txBody>
          <a:bodyPr wrap="square" rtlCol="0">
            <a:spAutoFit/>
          </a:bodyPr>
          <a:lstStyle/>
          <a:p>
            <a:pPr algn="ctr"/>
            <a:r>
              <a:rPr lang="en-US" sz="1300" b="1" dirty="0" smtClean="0">
                <a:solidFill>
                  <a:srgbClr val="FF0066"/>
                </a:solidFill>
                <a:latin typeface="Verdana" pitchFamily="34" charset="0"/>
                <a:ea typeface="Verdana" pitchFamily="34" charset="0"/>
                <a:cs typeface="Verdana" pitchFamily="34" charset="0"/>
              </a:rPr>
              <a:t>Bus Interface Unit (BIU)</a:t>
            </a:r>
          </a:p>
          <a:p>
            <a:pPr algn="ctr"/>
            <a:endParaRPr lang="en-US" sz="1300" b="1" dirty="0">
              <a:solidFill>
                <a:srgbClr val="FF0066"/>
              </a:solidFill>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BIU fetches instructions, reads data from memory and I/O ports, writes data to memory and I/ O ports</a:t>
            </a:r>
            <a:r>
              <a:rPr lang="en-US" sz="1300" b="1" dirty="0" smtClean="0">
                <a:latin typeface="Verdana" pitchFamily="34" charset="0"/>
                <a:ea typeface="Verdana" pitchFamily="34" charset="0"/>
                <a:cs typeface="Verdana" pitchFamily="34" charset="0"/>
              </a:rPr>
              <a:t>.</a:t>
            </a:r>
          </a:p>
          <a:p>
            <a:pPr algn="ctr"/>
            <a:endParaRPr lang="en-US" sz="1300" b="1" dirty="0" smtClean="0">
              <a:solidFill>
                <a:srgbClr val="FF0066"/>
              </a:solidFill>
              <a:latin typeface="Verdana" pitchFamily="34" charset="0"/>
              <a:ea typeface="Verdana" pitchFamily="34" charset="0"/>
              <a:cs typeface="Verdana" pitchFamily="34" charset="0"/>
            </a:endParaRPr>
          </a:p>
        </p:txBody>
      </p:sp>
      <p:pic>
        <p:nvPicPr>
          <p:cNvPr id="4" name="Picture 2" descr="C:\Users\AMMU\Desktop\Microprocessor\Internal Architec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b="5908"/>
          <a:stretch/>
        </p:blipFill>
        <p:spPr bwMode="auto">
          <a:xfrm>
            <a:off x="1219200" y="685800"/>
            <a:ext cx="6541941" cy="458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8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19</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6" name="Line Callout 2 5"/>
          <p:cNvSpPr/>
          <p:nvPr/>
        </p:nvSpPr>
        <p:spPr>
          <a:xfrm>
            <a:off x="6010701" y="824460"/>
            <a:ext cx="3048000" cy="685800"/>
          </a:xfrm>
          <a:prstGeom prst="borderCallout2">
            <a:avLst>
              <a:gd name="adj1" fmla="val 18750"/>
              <a:gd name="adj2" fmla="val -192"/>
              <a:gd name="adj3" fmla="val 18750"/>
              <a:gd name="adj4" fmla="val -16667"/>
              <a:gd name="adj5" fmla="val 90610"/>
              <a:gd name="adj6" fmla="val -6054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Dedicated Adder to generate 20 bit address</a:t>
            </a:r>
            <a:endParaRPr lang="en-US" sz="1400" b="1" dirty="0">
              <a:solidFill>
                <a:schemeClr val="tx1"/>
              </a:solidFill>
              <a:latin typeface="Verdana" pitchFamily="34" charset="0"/>
              <a:ea typeface="Verdana" pitchFamily="34" charset="0"/>
              <a:cs typeface="Verdana" pitchFamily="34" charset="0"/>
            </a:endParaRPr>
          </a:p>
        </p:txBody>
      </p:sp>
      <p:sp>
        <p:nvSpPr>
          <p:cNvPr id="13" name="Line Callout 2 12"/>
          <p:cNvSpPr/>
          <p:nvPr/>
        </p:nvSpPr>
        <p:spPr>
          <a:xfrm>
            <a:off x="6019800" y="1676400"/>
            <a:ext cx="3048000" cy="1676400"/>
          </a:xfrm>
          <a:prstGeom prst="borderCallout2">
            <a:avLst>
              <a:gd name="adj1" fmla="val 18750"/>
              <a:gd name="adj2" fmla="val -192"/>
              <a:gd name="adj3" fmla="val 18750"/>
              <a:gd name="adj4" fmla="val -16667"/>
              <a:gd name="adj5" fmla="val 54144"/>
              <a:gd name="adj6" fmla="val -58757"/>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Four 16-bit </a:t>
            </a:r>
            <a:r>
              <a:rPr lang="en-US" sz="1400" b="1" dirty="0">
                <a:solidFill>
                  <a:schemeClr val="tx1"/>
                </a:solidFill>
                <a:latin typeface="Verdana" pitchFamily="34" charset="0"/>
                <a:ea typeface="Verdana" pitchFamily="34" charset="0"/>
                <a:cs typeface="Verdana" pitchFamily="34" charset="0"/>
              </a:rPr>
              <a:t>segment </a:t>
            </a:r>
            <a:r>
              <a:rPr lang="en-US" sz="1400" b="1" dirty="0" smtClean="0">
                <a:solidFill>
                  <a:schemeClr val="tx1"/>
                </a:solidFill>
                <a:latin typeface="Verdana" pitchFamily="34" charset="0"/>
                <a:ea typeface="Verdana" pitchFamily="34" charset="0"/>
                <a:cs typeface="Verdana" pitchFamily="34" charset="0"/>
              </a:rPr>
              <a:t>registers</a:t>
            </a:r>
          </a:p>
          <a:p>
            <a:pPr algn="ctr"/>
            <a:endParaRPr lang="en-US" sz="1400" b="1" dirty="0">
              <a:solidFill>
                <a:schemeClr val="tx1"/>
              </a:solidFill>
              <a:latin typeface="Verdana" pitchFamily="34" charset="0"/>
              <a:ea typeface="Verdana" pitchFamily="34" charset="0"/>
              <a:cs typeface="Verdana" pitchFamily="34" charset="0"/>
            </a:endParaRPr>
          </a:p>
          <a:p>
            <a:pPr algn="ctr"/>
            <a:r>
              <a:rPr lang="en-US" sz="1400" b="1" dirty="0" smtClean="0">
                <a:solidFill>
                  <a:schemeClr val="tx1"/>
                </a:solidFill>
                <a:latin typeface="Verdana" pitchFamily="34" charset="0"/>
                <a:ea typeface="Verdana" pitchFamily="34" charset="0"/>
                <a:cs typeface="Verdana" pitchFamily="34" charset="0"/>
              </a:rPr>
              <a:t>Code </a:t>
            </a:r>
            <a:r>
              <a:rPr lang="en-US" sz="1400" b="1" dirty="0">
                <a:solidFill>
                  <a:schemeClr val="tx1"/>
                </a:solidFill>
                <a:latin typeface="Verdana" pitchFamily="34" charset="0"/>
                <a:ea typeface="Verdana" pitchFamily="34" charset="0"/>
                <a:cs typeface="Verdana" pitchFamily="34" charset="0"/>
              </a:rPr>
              <a:t>Segment (CS)</a:t>
            </a:r>
          </a:p>
          <a:p>
            <a:pPr algn="ctr"/>
            <a:r>
              <a:rPr lang="en-US" sz="1400" b="1" dirty="0">
                <a:solidFill>
                  <a:schemeClr val="tx1"/>
                </a:solidFill>
                <a:latin typeface="Verdana" pitchFamily="34" charset="0"/>
                <a:ea typeface="Verdana" pitchFamily="34" charset="0"/>
                <a:cs typeface="Verdana" pitchFamily="34" charset="0"/>
              </a:rPr>
              <a:t>Data Segment (DS)</a:t>
            </a:r>
          </a:p>
          <a:p>
            <a:pPr algn="ctr"/>
            <a:r>
              <a:rPr lang="en-US" sz="1400" b="1" dirty="0">
                <a:solidFill>
                  <a:schemeClr val="tx1"/>
                </a:solidFill>
                <a:latin typeface="Verdana" pitchFamily="34" charset="0"/>
                <a:ea typeface="Verdana" pitchFamily="34" charset="0"/>
                <a:cs typeface="Verdana" pitchFamily="34" charset="0"/>
              </a:rPr>
              <a:t>Stack Segment (SS)</a:t>
            </a:r>
          </a:p>
          <a:p>
            <a:pPr algn="ctr"/>
            <a:r>
              <a:rPr lang="en-US" sz="1400" b="1" dirty="0">
                <a:solidFill>
                  <a:schemeClr val="tx1"/>
                </a:solidFill>
                <a:latin typeface="Verdana" pitchFamily="34" charset="0"/>
                <a:ea typeface="Verdana" pitchFamily="34" charset="0"/>
                <a:cs typeface="Verdana" pitchFamily="34" charset="0"/>
              </a:rPr>
              <a:t>Extra Segment (ES)</a:t>
            </a: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6400800"/>
            <a:ext cx="1731564" cy="253916"/>
          </a:xfrm>
          <a:prstGeom prst="rect">
            <a:avLst/>
          </a:prstGeom>
          <a:noFill/>
        </p:spPr>
        <p:txBody>
          <a:bodyPr wrap="none" rtlCol="0">
            <a:spAutoFit/>
          </a:bodyPr>
          <a:lstStyle/>
          <a:p>
            <a:r>
              <a:rPr lang="en-US" sz="1050" dirty="0" smtClean="0">
                <a:solidFill>
                  <a:schemeClr val="bg1">
                    <a:lumMod val="75000"/>
                  </a:schemeClr>
                </a:solidFill>
              </a:rPr>
              <a:t>Segment Registers &gt;&gt;</a:t>
            </a:r>
            <a:endParaRPr lang="en-US" sz="1050" dirty="0">
              <a:solidFill>
                <a:schemeClr val="bg1">
                  <a:lumMod val="75000"/>
                </a:schemeClr>
              </a:solidFill>
            </a:endParaRPr>
          </a:p>
        </p:txBody>
      </p:sp>
    </p:spTree>
    <p:extLst>
      <p:ext uri="{BB962C8B-B14F-4D97-AF65-F5344CB8AC3E}">
        <p14:creationId xmlns:p14="http://schemas.microsoft.com/office/powerpoint/2010/main" val="692426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4495800" cy="584775"/>
          </a:xfrm>
          <a:prstGeom prst="rect">
            <a:avLst/>
          </a:prstGeom>
          <a:noFill/>
        </p:spPr>
        <p:txBody>
          <a:bodyPr wrap="square" rtlCol="0">
            <a:spAutoFit/>
          </a:bodyPr>
          <a:lstStyle/>
          <a:p>
            <a:pPr algn="ctr"/>
            <a:r>
              <a:rPr lang="en-US" sz="3200" b="1" dirty="0" smtClean="0">
                <a:latin typeface="Arial Black" panose="020B0A04020102020204" pitchFamily="34" charset="0"/>
              </a:rPr>
              <a:t>Microprocessor</a:t>
            </a:r>
            <a:endParaRPr lang="en-US" sz="3200" b="1" dirty="0">
              <a:latin typeface="Arial Black" panose="020B0A04020102020204" pitchFamily="34" charset="0"/>
            </a:endParaRPr>
          </a:p>
        </p:txBody>
      </p:sp>
      <p:sp>
        <p:nvSpPr>
          <p:cNvPr id="3" name="TextBox 2"/>
          <p:cNvSpPr txBox="1"/>
          <p:nvPr/>
        </p:nvSpPr>
        <p:spPr>
          <a:xfrm>
            <a:off x="1143000" y="2316540"/>
            <a:ext cx="6477000" cy="1200329"/>
          </a:xfrm>
          <a:prstGeom prst="rect">
            <a:avLst/>
          </a:prstGeom>
          <a:solidFill>
            <a:srgbClr val="FFFFCC"/>
          </a:solidFill>
        </p:spPr>
        <p:txBody>
          <a:bodyPr wrap="square" rtlCol="0">
            <a:spAutoFit/>
          </a:bodyPr>
          <a:lstStyle/>
          <a:p>
            <a:pPr algn="just"/>
            <a:r>
              <a:rPr lang="en-US" b="1" dirty="0" smtClean="0">
                <a:solidFill>
                  <a:srgbClr val="FF0066"/>
                </a:solidFill>
                <a:latin typeface="Cambria" panose="02040503050406030204" pitchFamily="18" charset="0"/>
                <a:ea typeface="Verdana" pitchFamily="34" charset="0"/>
                <a:cs typeface="Verdana" pitchFamily="34" charset="0"/>
              </a:rPr>
              <a:t>Program controlled semiconductor device (IC) which fetches (from memory), decodes and executes instructions.  </a:t>
            </a:r>
          </a:p>
          <a:p>
            <a:pPr algn="just"/>
            <a:endParaRPr lang="en-US" b="1" dirty="0">
              <a:solidFill>
                <a:srgbClr val="FF0066"/>
              </a:solidFill>
              <a:latin typeface="Cambria" panose="02040503050406030204" pitchFamily="18" charset="0"/>
              <a:ea typeface="Verdana" pitchFamily="34" charset="0"/>
              <a:cs typeface="Verdana" pitchFamily="34" charset="0"/>
            </a:endParaRPr>
          </a:p>
          <a:p>
            <a:pPr algn="just"/>
            <a:r>
              <a:rPr lang="en-US" b="1" dirty="0" smtClean="0">
                <a:solidFill>
                  <a:srgbClr val="FF0066"/>
                </a:solidFill>
                <a:latin typeface="Cambria" panose="02040503050406030204" pitchFamily="18" charset="0"/>
                <a:ea typeface="Verdana" pitchFamily="34" charset="0"/>
                <a:cs typeface="Verdana" pitchFamily="34" charset="0"/>
              </a:rPr>
              <a:t>It is used as CPU  (Central Processing Unit) in computers.</a:t>
            </a:r>
            <a:endParaRPr lang="en-US" b="1" dirty="0">
              <a:solidFill>
                <a:srgbClr val="FF0066"/>
              </a:solidFill>
              <a:latin typeface="Cambria" panose="02040503050406030204" pitchFamily="18"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85E6815B-E59C-4D87-B1F6-ECBDD22AF1DC}" type="slidenum">
              <a:rPr lang="en-US" smtClean="0"/>
              <a:pPr/>
              <a:t>2</a:t>
            </a:fld>
            <a:endParaRPr lang="en-US" dirty="0"/>
          </a:p>
        </p:txBody>
      </p:sp>
    </p:spTree>
    <p:extLst>
      <p:ext uri="{BB962C8B-B14F-4D97-AF65-F5344CB8AC3E}">
        <p14:creationId xmlns:p14="http://schemas.microsoft.com/office/powerpoint/2010/main" val="2610316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20</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pic>
        <p:nvPicPr>
          <p:cNvPr id="2051" name="Picture 3" descr="C:\Users\AMMU\Desktop\Microprocessor\Seg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141702"/>
            <a:ext cx="5087208" cy="29730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7" name="Straight Connector 6"/>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800600"/>
            <a:ext cx="2561796" cy="954107"/>
          </a:xfrm>
          <a:prstGeom prst="rect">
            <a:avLst/>
          </a:prstGeom>
          <a:noFill/>
        </p:spPr>
        <p:txBody>
          <a:bodyPr wrap="square" rtlCol="0">
            <a:spAutoFit/>
          </a:bodyPr>
          <a:lstStyle/>
          <a:p>
            <a:pPr marL="285750" indent="-285750" algn="just">
              <a:buBlip>
                <a:blip r:embed="rId4"/>
              </a:buBlip>
            </a:pPr>
            <a:r>
              <a:rPr lang="en-US" sz="1400" b="1" dirty="0" smtClean="0"/>
              <a:t>8086’s 1-megabyte memory is divided into segments of up to 64K bytes each.</a:t>
            </a:r>
            <a:endParaRPr lang="en-US" sz="1400" b="1" dirty="0"/>
          </a:p>
        </p:txBody>
      </p:sp>
      <p:sp>
        <p:nvSpPr>
          <p:cNvPr id="16" name="TextBox 15"/>
          <p:cNvSpPr txBox="1"/>
          <p:nvPr/>
        </p:nvSpPr>
        <p:spPr>
          <a:xfrm>
            <a:off x="6096000" y="4798326"/>
            <a:ext cx="2971800" cy="1600438"/>
          </a:xfrm>
          <a:prstGeom prst="rect">
            <a:avLst/>
          </a:prstGeom>
          <a:noFill/>
        </p:spPr>
        <p:txBody>
          <a:bodyPr wrap="square" rtlCol="0">
            <a:spAutoFit/>
          </a:bodyPr>
          <a:lstStyle/>
          <a:p>
            <a:pPr marL="285750" indent="-285750" algn="just">
              <a:buBlip>
                <a:blip r:embed="rId4"/>
              </a:buBlip>
            </a:pPr>
            <a:r>
              <a:rPr lang="en-US" sz="1400" b="1" dirty="0" smtClean="0"/>
              <a:t>Programs obtain access to code and data in the segments by changing the segment register content to point to the desired segments.</a:t>
            </a:r>
          </a:p>
          <a:p>
            <a:pPr algn="just"/>
            <a:endParaRPr lang="en-US" sz="1400" b="1" dirty="0"/>
          </a:p>
        </p:txBody>
      </p:sp>
      <p:sp>
        <p:nvSpPr>
          <p:cNvPr id="17" name="TextBox 16"/>
          <p:cNvSpPr txBox="1"/>
          <p:nvPr/>
        </p:nvSpPr>
        <p:spPr>
          <a:xfrm>
            <a:off x="2729552" y="4800600"/>
            <a:ext cx="3166852" cy="1169551"/>
          </a:xfrm>
          <a:prstGeom prst="rect">
            <a:avLst/>
          </a:prstGeom>
          <a:noFill/>
        </p:spPr>
        <p:txBody>
          <a:bodyPr wrap="square" rtlCol="0">
            <a:spAutoFit/>
          </a:bodyPr>
          <a:lstStyle/>
          <a:p>
            <a:pPr marL="285750" indent="-285750" algn="just">
              <a:buBlip>
                <a:blip r:embed="rId4"/>
              </a:buBlip>
            </a:pPr>
            <a:r>
              <a:rPr lang="en-US" sz="1400" b="1" dirty="0" smtClean="0"/>
              <a:t>The 8086 can directly address four segments (256 K bytes within the 1 M byte of memory) at a particular time.</a:t>
            </a:r>
            <a:endParaRPr lang="en-US" sz="1400" b="1" dirty="0"/>
          </a:p>
        </p:txBody>
      </p:sp>
      <p:pic>
        <p:nvPicPr>
          <p:cNvPr id="12" name="Picture 2" descr="C:\Users\AMMU\Desktop\Microprocessor\Internal Architecture.png"/>
          <p:cNvPicPr>
            <a:picLocks noChangeAspect="1" noChangeArrowheads="1"/>
          </p:cNvPicPr>
          <p:nvPr/>
        </p:nvPicPr>
        <p:blipFill rotWithShape="1">
          <a:blip r:embed="rId5">
            <a:extLst>
              <a:ext uri="{28A0092B-C50C-407E-A947-70E740481C1C}">
                <a14:useLocalDpi xmlns:a14="http://schemas.microsoft.com/office/drawing/2010/main" val="0"/>
              </a:ext>
            </a:extLst>
          </a:blip>
          <a:srcRect l="54250" t="29759" r="25865" b="35121"/>
          <a:stretch/>
        </p:blipFill>
        <p:spPr bwMode="auto">
          <a:xfrm>
            <a:off x="413897" y="2048582"/>
            <a:ext cx="1591559" cy="209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16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21</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50865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Code Segment Register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CS contains the base or start of the current code segment; IP contains the distance or offset from this address to the next instruction byte to be fetched.</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BIU computes the 20-bit physical address by logically shifting the contents of CS 4-bits to the left and then adding the 16-bit contents of IP. </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That is, all instructions of a program are relative to the contents of the CS register multiplied by 16 and then offset is added provided by the IP.</a:t>
            </a:r>
            <a:endParaRPr lang="en-US" sz="1400" b="1" dirty="0">
              <a:latin typeface="+mj-lt"/>
            </a:endParaRPr>
          </a:p>
        </p:txBody>
      </p:sp>
      <p:pic>
        <p:nvPicPr>
          <p:cNvPr id="10"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86201"/>
            <a:ext cx="302236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282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22</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58532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Data Segment Register</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current data segment; operands for most instructions are fetched from this segment.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The 16-bit contents of the Source Index (SI) or Destination Index (DI) or a 16-bit displacement are used as offset for computing the 20-bit physical address.</a:t>
            </a:r>
            <a:endParaRPr lang="en-US" sz="1400" b="1" dirty="0">
              <a:latin typeface="+mj-lt"/>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98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23</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98543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Stack Segment Register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current stack.</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The 20-bit physical stack address is calculated from the Stack Segment (SS) and the Stack Pointer (SP) for stack instructions such as </a:t>
            </a:r>
            <a:r>
              <a:rPr lang="en-US" sz="1400" b="1" dirty="0" smtClean="0">
                <a:solidFill>
                  <a:schemeClr val="accent2">
                    <a:lumMod val="75000"/>
                  </a:schemeClr>
                </a:solidFill>
                <a:latin typeface="+mj-lt"/>
              </a:rPr>
              <a:t>PUSH</a:t>
            </a:r>
            <a:r>
              <a:rPr lang="en-US" sz="1400" b="1" dirty="0" smtClean="0">
                <a:latin typeface="+mj-lt"/>
              </a:rPr>
              <a:t> and </a:t>
            </a:r>
            <a:r>
              <a:rPr lang="en-US" sz="1400" b="1" dirty="0" smtClean="0">
                <a:solidFill>
                  <a:schemeClr val="accent2">
                    <a:lumMod val="75000"/>
                  </a:schemeClr>
                </a:solidFill>
                <a:latin typeface="+mj-lt"/>
              </a:rPr>
              <a:t>POP</a:t>
            </a:r>
            <a:r>
              <a:rPr lang="en-US" sz="1400" b="1" dirty="0" smtClean="0">
                <a:latin typeface="+mj-lt"/>
              </a:rPr>
              <a:t>.</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In </a:t>
            </a:r>
            <a:r>
              <a:rPr lang="en-US" sz="1400" b="1" u="sng" dirty="0">
                <a:latin typeface="+mj-lt"/>
              </a:rPr>
              <a:t>b</a:t>
            </a:r>
            <a:r>
              <a:rPr lang="en-US" sz="1400" b="1" u="sng" dirty="0" smtClean="0">
                <a:latin typeface="+mj-lt"/>
              </a:rPr>
              <a:t>ased addressing mode</a:t>
            </a:r>
            <a:r>
              <a:rPr lang="en-US" sz="1400" b="1" dirty="0" smtClean="0">
                <a:latin typeface="+mj-lt"/>
              </a:rPr>
              <a:t>, the 20-bit physical stack address is calculated from the </a:t>
            </a:r>
            <a:r>
              <a:rPr lang="en-US" sz="1400" b="1" dirty="0"/>
              <a:t>Stack segment (SS</a:t>
            </a:r>
            <a:r>
              <a:rPr lang="en-US" sz="1400" b="1" dirty="0" smtClean="0"/>
              <a:t>) and the </a:t>
            </a:r>
            <a:r>
              <a:rPr lang="en-US" sz="1400" b="1" dirty="0" smtClean="0">
                <a:latin typeface="+mj-lt"/>
              </a:rPr>
              <a:t>Base Pointer (BP). </a:t>
            </a:r>
            <a:endParaRPr lang="en-US" sz="1400" b="1" dirty="0">
              <a:latin typeface="+mj-lt"/>
            </a:endParaRPr>
          </a:p>
        </p:txBody>
      </p:sp>
      <p:pic>
        <p:nvPicPr>
          <p:cNvPr id="1026"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999" y="3810001"/>
            <a:ext cx="309986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29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24</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369880"/>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Extra Segment Register</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extra segment in which data (in excess of 64K pointed to by the DS) is stored.</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String instructions use the ES and DI to determine the 20-bit physical address for the destination.</a:t>
            </a:r>
            <a:endParaRPr lang="en-US" sz="1400" b="1" dirty="0">
              <a:latin typeface="+mj-lt"/>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4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25</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077766"/>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Instruction Pointer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lgn="just">
              <a:buBlip>
                <a:blip r:embed="rId3"/>
              </a:buBlip>
            </a:pPr>
            <a:r>
              <a:rPr lang="en-US" sz="1400" b="1" dirty="0" smtClean="0">
                <a:latin typeface="Verdana" pitchFamily="34" charset="0"/>
                <a:ea typeface="Verdana" pitchFamily="34" charset="0"/>
                <a:cs typeface="Verdana" pitchFamily="34" charset="0"/>
              </a:rPr>
              <a:t>Always </a:t>
            </a:r>
            <a:r>
              <a:rPr lang="en-US" sz="1400" b="1" dirty="0">
                <a:latin typeface="Verdana" pitchFamily="34" charset="0"/>
                <a:ea typeface="Verdana" pitchFamily="34" charset="0"/>
                <a:cs typeface="Verdana" pitchFamily="34" charset="0"/>
              </a:rPr>
              <a:t>points to the next instruction to be executed within the currently executing code segment.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So, this register contains the 16-bit offset address pointing to the next instruction code within the </a:t>
            </a:r>
            <a:r>
              <a:rPr lang="en-US" sz="1400" b="1" dirty="0" smtClean="0">
                <a:latin typeface="Verdana" pitchFamily="34" charset="0"/>
                <a:ea typeface="Verdana" pitchFamily="34" charset="0"/>
                <a:cs typeface="Verdana" pitchFamily="34" charset="0"/>
              </a:rPr>
              <a:t>64Kb </a:t>
            </a:r>
            <a:r>
              <a:rPr lang="en-US" sz="1400" b="1" dirty="0">
                <a:latin typeface="Verdana" pitchFamily="34" charset="0"/>
                <a:ea typeface="Verdana" pitchFamily="34" charset="0"/>
                <a:cs typeface="Verdana" pitchFamily="34" charset="0"/>
              </a:rPr>
              <a:t>of the code segment area.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Its content is automatically incremented as the execution of the next instruction takes place. </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883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26</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2010013"/>
            <a:ext cx="3048000" cy="3323987"/>
          </a:xfrm>
          <a:prstGeom prst="rect">
            <a:avLst/>
          </a:prstGeom>
          <a:noFill/>
        </p:spPr>
        <p:txBody>
          <a:bodyPr wrap="square" rtlCol="0">
            <a:spAutoFit/>
          </a:bodyPr>
          <a:lstStyle/>
          <a:p>
            <a:pPr marL="285750" indent="-285750" algn="just">
              <a:buBlip>
                <a:blip r:embed="rId4"/>
              </a:buBlip>
            </a:pPr>
            <a:r>
              <a:rPr lang="en-US" sz="1400" b="1" dirty="0" smtClean="0"/>
              <a:t>A group of First-In-First-Out (FIFO) in which up to 6 bytes of instruction code are pre fetched from the memory ahead of time.</a:t>
            </a:r>
          </a:p>
          <a:p>
            <a:pPr marL="285750" indent="-285750" algn="just">
              <a:buBlip>
                <a:blip r:embed="rId4"/>
              </a:buBlip>
            </a:pPr>
            <a:endParaRPr lang="en-US" sz="1400" b="1" dirty="0"/>
          </a:p>
          <a:p>
            <a:pPr marL="285750" indent="-285750" algn="just">
              <a:buBlip>
                <a:blip r:embed="rId4"/>
              </a:buBlip>
            </a:pPr>
            <a:r>
              <a:rPr lang="en-US" sz="1400" b="1" dirty="0" smtClean="0"/>
              <a:t>This is done in order to speed up the execution by overlapping instruction fetch with execution.</a:t>
            </a:r>
          </a:p>
          <a:p>
            <a:pPr marL="285750" indent="-285750" algn="just">
              <a:buBlip>
                <a:blip r:embed="rId4"/>
              </a:buBlip>
            </a:pPr>
            <a:endParaRPr lang="en-US" sz="1400" b="1" dirty="0"/>
          </a:p>
          <a:p>
            <a:pPr marL="285750" indent="-285750" algn="just">
              <a:buBlip>
                <a:blip r:embed="rId4"/>
              </a:buBlip>
            </a:pPr>
            <a:r>
              <a:rPr lang="en-US" sz="1400" b="1" dirty="0" smtClean="0"/>
              <a:t>This mechanism is known as </a:t>
            </a:r>
            <a:r>
              <a:rPr lang="en-US" sz="1400" b="1" u="sng" dirty="0" smtClean="0"/>
              <a:t>pipelining</a:t>
            </a:r>
            <a:r>
              <a:rPr lang="en-US" sz="1400" b="1" dirty="0" smtClean="0"/>
              <a:t>.  </a:t>
            </a:r>
            <a:endParaRPr lang="en-US" sz="1400" b="1" dirty="0"/>
          </a:p>
        </p:txBody>
      </p:sp>
      <p:sp>
        <p:nvSpPr>
          <p:cNvPr id="6" name="Line Callout 2 5"/>
          <p:cNvSpPr/>
          <p:nvPr/>
        </p:nvSpPr>
        <p:spPr>
          <a:xfrm>
            <a:off x="6010701" y="1104900"/>
            <a:ext cx="3048000" cy="342900"/>
          </a:xfrm>
          <a:prstGeom prst="borderCallout2">
            <a:avLst>
              <a:gd name="adj1" fmla="val 18750"/>
              <a:gd name="adj2" fmla="val -192"/>
              <a:gd name="adj3" fmla="val 18750"/>
              <a:gd name="adj4" fmla="val -16667"/>
              <a:gd name="adj5" fmla="val 789117"/>
              <a:gd name="adj6" fmla="val -5651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Instruction queue</a:t>
            </a:r>
            <a:endParaRPr lang="en-US" sz="1400" b="1"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03276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27</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581400" y="5349642"/>
            <a:ext cx="3886200" cy="1492716"/>
          </a:xfrm>
          <a:prstGeom prst="rect">
            <a:avLst/>
          </a:prstGeom>
          <a:solidFill>
            <a:srgbClr val="99FFCC"/>
          </a:solidFill>
        </p:spPr>
        <p:txBody>
          <a:bodyPr wrap="square">
            <a:spAutoFit/>
          </a:bodyPr>
          <a:lstStyle/>
          <a:p>
            <a:pPr algn="ctr"/>
            <a:r>
              <a:rPr lang="en-US" sz="1300" b="1" dirty="0" smtClean="0">
                <a:latin typeface="Verdana" pitchFamily="34" charset="0"/>
                <a:ea typeface="Verdana" pitchFamily="34" charset="0"/>
                <a:cs typeface="Verdana" pitchFamily="34" charset="0"/>
              </a:rPr>
              <a:t>Some of the 16 bit registers can be used as two 8 bit registers as :</a:t>
            </a:r>
          </a:p>
          <a:p>
            <a:pPr algn="ct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AX can be used as AH and AL</a:t>
            </a:r>
          </a:p>
          <a:p>
            <a:pPr algn="ctr"/>
            <a:r>
              <a:rPr lang="en-US" sz="1300" b="1" dirty="0" smtClean="0">
                <a:latin typeface="Verdana" pitchFamily="34" charset="0"/>
                <a:ea typeface="Verdana" pitchFamily="34" charset="0"/>
                <a:cs typeface="Verdana" pitchFamily="34" charset="0"/>
              </a:rPr>
              <a:t>BX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BH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BL</a:t>
            </a: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CX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CH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CL</a:t>
            </a: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DX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DH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DL</a:t>
            </a:r>
            <a:endParaRPr lang="en-US" sz="1300" b="1" dirty="0">
              <a:solidFill>
                <a:srgbClr val="0070C0"/>
              </a:solidFill>
              <a:latin typeface="Verdana" pitchFamily="34" charset="0"/>
              <a:ea typeface="Verdana" pitchFamily="34" charset="0"/>
              <a:cs typeface="Verdana" pitchFamily="34" charset="0"/>
            </a:endParaRPr>
          </a:p>
        </p:txBody>
      </p:sp>
      <p:sp>
        <p:nvSpPr>
          <p:cNvPr id="14" name="TextBox 13"/>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319" y="852985"/>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762000"/>
            <a:ext cx="2971800" cy="1569660"/>
          </a:xfrm>
          <a:prstGeom prst="rect">
            <a:avLst/>
          </a:prstGeom>
          <a:noFill/>
        </p:spPr>
        <p:txBody>
          <a:bodyPr wrap="square" rtlCol="0">
            <a:spAutoFit/>
          </a:bodyPr>
          <a:lstStyle/>
          <a:p>
            <a:pPr algn="ctr"/>
            <a:r>
              <a:rPr lang="en-US" sz="1600" b="1" dirty="0" smtClean="0">
                <a:solidFill>
                  <a:schemeClr val="accent1">
                    <a:lumMod val="75000"/>
                  </a:schemeClr>
                </a:solidFill>
                <a:latin typeface="Verdana" pitchFamily="34" charset="0"/>
                <a:ea typeface="Verdana" pitchFamily="34" charset="0"/>
                <a:cs typeface="Verdana" pitchFamily="34" charset="0"/>
              </a:rPr>
              <a:t>EU decodes and executes instructions. </a:t>
            </a:r>
          </a:p>
          <a:p>
            <a:pPr algn="ctr"/>
            <a:endParaRPr lang="en-US" sz="1600" b="1" dirty="0">
              <a:solidFill>
                <a:schemeClr val="accent1">
                  <a:lumMod val="75000"/>
                </a:schemeClr>
              </a:solidFill>
              <a:latin typeface="Verdana" pitchFamily="34" charset="0"/>
              <a:ea typeface="Verdana" pitchFamily="34" charset="0"/>
              <a:cs typeface="Verdana" pitchFamily="34" charset="0"/>
            </a:endParaRPr>
          </a:p>
          <a:p>
            <a:pPr algn="ctr"/>
            <a:r>
              <a:rPr lang="en-US" sz="1600" b="1" dirty="0" smtClean="0">
                <a:solidFill>
                  <a:schemeClr val="accent1">
                    <a:lumMod val="75000"/>
                  </a:schemeClr>
                </a:solidFill>
                <a:latin typeface="Verdana" pitchFamily="34" charset="0"/>
                <a:ea typeface="Verdana" pitchFamily="34" charset="0"/>
                <a:cs typeface="Verdana" pitchFamily="34" charset="0"/>
              </a:rPr>
              <a:t>A decoder in the EU control system translates instructions.</a:t>
            </a:r>
            <a:endParaRPr lang="en-US" sz="1600" b="1" dirty="0">
              <a:solidFill>
                <a:schemeClr val="accent1">
                  <a:lumMod val="75000"/>
                </a:schemeClr>
              </a:solidFill>
              <a:latin typeface="Verdana" pitchFamily="34" charset="0"/>
              <a:ea typeface="Verdana" pitchFamily="34" charset="0"/>
              <a:cs typeface="Verdana" pitchFamily="34" charset="0"/>
            </a:endParaRPr>
          </a:p>
        </p:txBody>
      </p:sp>
      <p:sp>
        <p:nvSpPr>
          <p:cNvPr id="15" name="Line Callout 2 14"/>
          <p:cNvSpPr/>
          <p:nvPr/>
        </p:nvSpPr>
        <p:spPr>
          <a:xfrm>
            <a:off x="89848" y="2674393"/>
            <a:ext cx="2500952" cy="653648"/>
          </a:xfrm>
          <a:prstGeom prst="borderCallout2">
            <a:avLst>
              <a:gd name="adj1" fmla="val 47981"/>
              <a:gd name="adj2" fmla="val 99405"/>
              <a:gd name="adj3" fmla="val 47981"/>
              <a:gd name="adj4" fmla="val 117030"/>
              <a:gd name="adj5" fmla="val 196143"/>
              <a:gd name="adj6" fmla="val 16940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solidFill>
                  <a:schemeClr val="tx1"/>
                </a:solidFill>
                <a:latin typeface="Verdana" pitchFamily="34" charset="0"/>
                <a:ea typeface="Verdana" pitchFamily="34" charset="0"/>
                <a:cs typeface="Verdana" pitchFamily="34" charset="0"/>
              </a:rPr>
              <a:t>16-bit ALU for performing arithmetic and logic operation</a:t>
            </a:r>
            <a:endParaRPr lang="en-US" sz="1400" b="1" dirty="0">
              <a:solidFill>
                <a:schemeClr val="tx1"/>
              </a:solidFill>
              <a:latin typeface="Verdana" pitchFamily="34" charset="0"/>
              <a:ea typeface="Verdana" pitchFamily="34" charset="0"/>
              <a:cs typeface="Verdana" pitchFamily="34" charset="0"/>
            </a:endParaRPr>
          </a:p>
        </p:txBody>
      </p:sp>
      <p:sp>
        <p:nvSpPr>
          <p:cNvPr id="16" name="Line Callout 2 15"/>
          <p:cNvSpPr/>
          <p:nvPr/>
        </p:nvSpPr>
        <p:spPr>
          <a:xfrm>
            <a:off x="107476" y="3810000"/>
            <a:ext cx="2864324" cy="2362200"/>
          </a:xfrm>
          <a:prstGeom prst="borderCallout2">
            <a:avLst>
              <a:gd name="adj1" fmla="val 47981"/>
              <a:gd name="adj2" fmla="val 99405"/>
              <a:gd name="adj3" fmla="val 47981"/>
              <a:gd name="adj4" fmla="val 117030"/>
              <a:gd name="adj5" fmla="val -65066"/>
              <a:gd name="adj6" fmla="val 15028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Verdana" pitchFamily="34" charset="0"/>
                <a:ea typeface="Verdana" pitchFamily="34" charset="0"/>
                <a:cs typeface="Verdana" pitchFamily="34" charset="0"/>
              </a:rPr>
              <a:t>Four </a:t>
            </a:r>
            <a:r>
              <a:rPr lang="en-US" sz="1400" b="1" dirty="0">
                <a:solidFill>
                  <a:schemeClr val="tx1"/>
                </a:solidFill>
                <a:latin typeface="Verdana" pitchFamily="34" charset="0"/>
                <a:ea typeface="Verdana" pitchFamily="34" charset="0"/>
                <a:cs typeface="Verdana" pitchFamily="34" charset="0"/>
              </a:rPr>
              <a:t>general purpose registers(AX, BX, CX, DX</a:t>
            </a:r>
            <a:r>
              <a:rPr lang="en-US" sz="1400" b="1" dirty="0" smtClean="0">
                <a:solidFill>
                  <a:schemeClr val="tx1"/>
                </a:solidFill>
                <a:latin typeface="Verdana" pitchFamily="34" charset="0"/>
                <a:ea typeface="Verdana" pitchFamily="34" charset="0"/>
                <a:cs typeface="Verdana" pitchFamily="34" charset="0"/>
              </a:rPr>
              <a:t>);</a:t>
            </a:r>
          </a:p>
          <a:p>
            <a:endParaRPr lang="en-US" sz="1400" b="1" dirty="0" smtClean="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Pointer </a:t>
            </a:r>
            <a:r>
              <a:rPr lang="en-US" sz="1400" b="1" dirty="0">
                <a:solidFill>
                  <a:schemeClr val="tx1"/>
                </a:solidFill>
                <a:latin typeface="Verdana" pitchFamily="34" charset="0"/>
                <a:ea typeface="Verdana" pitchFamily="34" charset="0"/>
                <a:cs typeface="Verdana" pitchFamily="34" charset="0"/>
              </a:rPr>
              <a:t>registers (Stack Pointer, Base Pointer); </a:t>
            </a:r>
            <a:endParaRPr lang="en-US" sz="1400" b="1" dirty="0" smtClean="0">
              <a:solidFill>
                <a:schemeClr val="tx1"/>
              </a:solidFill>
              <a:latin typeface="Verdana" pitchFamily="34" charset="0"/>
              <a:ea typeface="Verdana" pitchFamily="34" charset="0"/>
              <a:cs typeface="Verdana" pitchFamily="34" charset="0"/>
            </a:endParaRPr>
          </a:p>
          <a:p>
            <a:endParaRPr lang="en-US" sz="1400" b="1" dirty="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and                     </a:t>
            </a:r>
          </a:p>
          <a:p>
            <a:endParaRPr lang="en-US" sz="1400" b="1" dirty="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Index registers (</a:t>
            </a:r>
            <a:r>
              <a:rPr lang="en-US" sz="1400" b="1" dirty="0">
                <a:solidFill>
                  <a:schemeClr val="tx1"/>
                </a:solidFill>
                <a:latin typeface="Verdana" pitchFamily="34" charset="0"/>
                <a:ea typeface="Verdana" pitchFamily="34" charset="0"/>
                <a:cs typeface="Verdana" pitchFamily="34" charset="0"/>
              </a:rPr>
              <a:t>Source Index, Destination Index) each of 16-bits </a:t>
            </a:r>
          </a:p>
        </p:txBody>
      </p:sp>
    </p:spTree>
    <p:extLst>
      <p:ext uri="{BB962C8B-B14F-4D97-AF65-F5344CB8AC3E}">
        <p14:creationId xmlns:p14="http://schemas.microsoft.com/office/powerpoint/2010/main" val="11698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28</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Accumulator Register (AX)</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AL and AH, which can be combined together and used as a 16-bit register AX.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AL in this case contains the low order byte of the word, and AH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The I/O instructions use the AX or AL for inputting / outputting 16 or 8 bit data to or from an I/O port.</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Multiplication and Division instructions also use the AX or AL.</a:t>
            </a:r>
            <a:endParaRPr lang="en-US" sz="1400" b="1" dirty="0">
              <a:latin typeface="Verdana" pitchFamily="34" charset="0"/>
              <a:ea typeface="Verdana" pitchFamily="34" charset="0"/>
              <a:cs typeface="Verdana" pitchFamily="34" charset="0"/>
            </a:endParaRPr>
          </a:p>
        </p:txBody>
      </p:sp>
      <p:sp>
        <p:nvSpPr>
          <p:cNvPr id="10" name="TextBox 9"/>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347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29</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Base Register (BX)</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BL and BH, which can be combined together and used as a 16-bit register BX.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BL in this case contains the low-order byte of the word, and BH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This is the only general purpose register whose contents can be used for addressing the 8086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All memory references utilizing this register content for addressing use DS as the default segment register.</a:t>
            </a:r>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42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52" y="188601"/>
            <a:ext cx="2438400" cy="338554"/>
          </a:xfrm>
          <a:prstGeom prst="rect">
            <a:avLst/>
          </a:prstGeom>
          <a:noFill/>
        </p:spPr>
        <p:txBody>
          <a:bodyPr wrap="square" rtlCol="0">
            <a:spAutoFit/>
          </a:bodyPr>
          <a:lstStyle/>
          <a:p>
            <a:pPr algn="ctr"/>
            <a:r>
              <a:rPr lang="en-US" sz="1600" b="1" dirty="0" smtClean="0">
                <a:latin typeface="Octapost NBP" pitchFamily="2" charset="0"/>
              </a:rPr>
              <a:t>Microprocessor</a:t>
            </a:r>
            <a:endParaRPr lang="en-US" sz="1600" b="1" dirty="0">
              <a:latin typeface="Octapost NBP" pitchFamily="2" charset="0"/>
            </a:endParaRPr>
          </a:p>
        </p:txBody>
      </p:sp>
      <p:cxnSp>
        <p:nvCxnSpPr>
          <p:cNvPr id="13" name="Straight Connector 12"/>
          <p:cNvCxnSpPr/>
          <p:nvPr/>
        </p:nvCxnSpPr>
        <p:spPr>
          <a:xfrm flipV="1">
            <a:off x="4495800" y="1020396"/>
            <a:ext cx="3412" cy="58376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9212" y="426720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6048" y="5257800"/>
            <a:ext cx="4204648" cy="1600438"/>
          </a:xfrm>
          <a:prstGeom prst="rect">
            <a:avLst/>
          </a:prstGeom>
          <a:noFill/>
        </p:spPr>
        <p:txBody>
          <a:bodyPr wrap="square" rtlCol="0">
            <a:spAutoFit/>
          </a:bodyPr>
          <a:lstStyle/>
          <a:p>
            <a:pPr algn="r"/>
            <a:r>
              <a:rPr lang="en-US" sz="1400" b="1" dirty="0" smtClean="0">
                <a:latin typeface="Verdana" pitchFamily="34" charset="0"/>
                <a:ea typeface="Verdana" pitchFamily="34" charset="0"/>
                <a:cs typeface="Verdana" pitchFamily="34" charset="0"/>
              </a:rPr>
              <a:t>First Generation</a:t>
            </a:r>
          </a:p>
          <a:p>
            <a:pPr algn="r"/>
            <a:r>
              <a:rPr lang="en-US" sz="1400" dirty="0" smtClean="0">
                <a:solidFill>
                  <a:schemeClr val="accent2">
                    <a:lumMod val="75000"/>
                  </a:schemeClr>
                </a:solidFill>
                <a:latin typeface="Verdana" pitchFamily="34" charset="0"/>
                <a:ea typeface="Verdana" pitchFamily="34" charset="0"/>
                <a:cs typeface="Verdana" pitchFamily="34" charset="0"/>
              </a:rPr>
              <a:t>Between 1971 – 1973</a:t>
            </a:r>
          </a:p>
          <a:p>
            <a:pPr algn="r"/>
            <a:r>
              <a:rPr lang="en-US" sz="1400" dirty="0" smtClean="0">
                <a:latin typeface="Verdana" pitchFamily="34" charset="0"/>
                <a:ea typeface="Verdana" pitchFamily="34" charset="0"/>
                <a:cs typeface="Verdana" pitchFamily="34" charset="0"/>
              </a:rPr>
              <a:t>PMOS technology, non compatible with TTL</a:t>
            </a:r>
          </a:p>
          <a:p>
            <a:pPr algn="r"/>
            <a:r>
              <a:rPr lang="en-US" sz="1400" dirty="0" smtClean="0">
                <a:solidFill>
                  <a:schemeClr val="accent2">
                    <a:lumMod val="75000"/>
                  </a:schemeClr>
                </a:solidFill>
                <a:latin typeface="Verdana" pitchFamily="34" charset="0"/>
                <a:ea typeface="Verdana" pitchFamily="34" charset="0"/>
                <a:cs typeface="Verdana" pitchFamily="34" charset="0"/>
              </a:rPr>
              <a:t>4 bit processors </a:t>
            </a:r>
            <a:r>
              <a:rPr lang="en-US" sz="1400" dirty="0" smtClean="0">
                <a:solidFill>
                  <a:schemeClr val="accent2">
                    <a:lumMod val="75000"/>
                  </a:schemeClr>
                </a:solidFill>
                <a:latin typeface="Verdana" pitchFamily="34" charset="0"/>
                <a:ea typeface="Verdana" pitchFamily="34" charset="0"/>
                <a:cs typeface="Verdana" pitchFamily="34" charset="0"/>
                <a:sym typeface="Symbol"/>
              </a:rPr>
              <a:t> 16 pins</a:t>
            </a:r>
          </a:p>
          <a:p>
            <a:pPr algn="r"/>
            <a:r>
              <a:rPr lang="en-US" sz="1400" dirty="0" smtClean="0">
                <a:latin typeface="Verdana" pitchFamily="34" charset="0"/>
                <a:ea typeface="Verdana" pitchFamily="34" charset="0"/>
                <a:cs typeface="Verdana" pitchFamily="34" charset="0"/>
              </a:rPr>
              <a:t>8 and 16  </a:t>
            </a:r>
            <a:r>
              <a:rPr lang="en-US" sz="1400" dirty="0">
                <a:latin typeface="Verdana" pitchFamily="34" charset="0"/>
                <a:ea typeface="Verdana" pitchFamily="34" charset="0"/>
                <a:cs typeface="Verdana" pitchFamily="34" charset="0"/>
              </a:rPr>
              <a:t>bit processors </a:t>
            </a:r>
            <a:r>
              <a:rPr lang="en-US" sz="1400" dirty="0">
                <a:latin typeface="Verdana" pitchFamily="34" charset="0"/>
                <a:ea typeface="Verdana" pitchFamily="34" charset="0"/>
                <a:cs typeface="Verdana" pitchFamily="34" charset="0"/>
                <a:sym typeface="Symbol"/>
              </a:rPr>
              <a:t> </a:t>
            </a:r>
            <a:r>
              <a:rPr lang="en-US" sz="1400" dirty="0" smtClean="0">
                <a:latin typeface="Verdana" pitchFamily="34" charset="0"/>
                <a:ea typeface="Verdana" pitchFamily="34" charset="0"/>
                <a:cs typeface="Verdana" pitchFamily="34" charset="0"/>
                <a:sym typeface="Symbol"/>
              </a:rPr>
              <a:t>40 </a:t>
            </a:r>
            <a:r>
              <a:rPr lang="en-US" sz="1400" dirty="0">
                <a:latin typeface="Verdana" pitchFamily="34" charset="0"/>
                <a:ea typeface="Verdana" pitchFamily="34" charset="0"/>
                <a:cs typeface="Verdana" pitchFamily="34" charset="0"/>
                <a:sym typeface="Symbol"/>
              </a:rPr>
              <a:t>pins</a:t>
            </a:r>
          </a:p>
          <a:p>
            <a:pPr algn="r"/>
            <a:r>
              <a:rPr lang="en-US" sz="1400" dirty="0" smtClean="0">
                <a:solidFill>
                  <a:schemeClr val="accent2">
                    <a:lumMod val="75000"/>
                  </a:schemeClr>
                </a:solidFill>
                <a:latin typeface="Verdana" pitchFamily="34" charset="0"/>
                <a:ea typeface="Verdana" pitchFamily="34" charset="0"/>
                <a:cs typeface="Verdana" pitchFamily="34" charset="0"/>
                <a:sym typeface="Symbol"/>
              </a:rPr>
              <a:t>Due to limitations of pins, signals are multiplexed</a:t>
            </a:r>
            <a:endParaRPr lang="en-US" sz="1400" dirty="0" smtClean="0">
              <a:solidFill>
                <a:schemeClr val="accent2">
                  <a:lumMod val="75000"/>
                </a:schemeClr>
              </a:solidFill>
              <a:latin typeface="Verdana" pitchFamily="34" charset="0"/>
              <a:ea typeface="Verdana" pitchFamily="34" charset="0"/>
              <a:cs typeface="Verdana" pitchFamily="34" charset="0"/>
            </a:endParaRPr>
          </a:p>
        </p:txBody>
      </p:sp>
      <p:sp>
        <p:nvSpPr>
          <p:cNvPr id="19" name="TextBox 18"/>
          <p:cNvSpPr txBox="1"/>
          <p:nvPr/>
        </p:nvSpPr>
        <p:spPr>
          <a:xfrm>
            <a:off x="4953000" y="4114800"/>
            <a:ext cx="3962400" cy="2677656"/>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Second Generation</a:t>
            </a:r>
          </a:p>
          <a:p>
            <a:r>
              <a:rPr lang="en-US" sz="1400" dirty="0" smtClean="0">
                <a:solidFill>
                  <a:schemeClr val="accent2">
                    <a:lumMod val="75000"/>
                  </a:schemeClr>
                </a:solidFill>
                <a:latin typeface="Verdana" pitchFamily="34" charset="0"/>
                <a:ea typeface="Verdana" pitchFamily="34" charset="0"/>
                <a:cs typeface="Verdana" pitchFamily="34" charset="0"/>
              </a:rPr>
              <a:t>During 1973</a:t>
            </a:r>
          </a:p>
          <a:p>
            <a:r>
              <a:rPr lang="en-US" sz="1400" dirty="0" smtClean="0">
                <a:latin typeface="Verdana" pitchFamily="34" charset="0"/>
                <a:ea typeface="Verdana" pitchFamily="34" charset="0"/>
                <a:cs typeface="Verdana" pitchFamily="34" charset="0"/>
              </a:rPr>
              <a:t>NMOS technology </a:t>
            </a:r>
            <a:r>
              <a:rPr lang="en-US" sz="1400" dirty="0" smtClean="0">
                <a:latin typeface="Verdana" pitchFamily="34" charset="0"/>
                <a:ea typeface="Verdana" pitchFamily="34" charset="0"/>
                <a:cs typeface="Verdana" pitchFamily="34" charset="0"/>
                <a:sym typeface="Symbol"/>
              </a:rPr>
              <a:t> Faster speed, Higher density, Compatible with TTL</a:t>
            </a:r>
            <a:endParaRPr lang="en-US" sz="1400" dirty="0" smtClean="0">
              <a:latin typeface="Verdana" pitchFamily="34" charset="0"/>
              <a:ea typeface="Verdana" pitchFamily="34" charset="0"/>
              <a:cs typeface="Verdana" pitchFamily="34" charset="0"/>
            </a:endParaRPr>
          </a:p>
          <a:p>
            <a:r>
              <a:rPr lang="en-US" sz="1400" dirty="0" smtClean="0">
                <a:solidFill>
                  <a:schemeClr val="accent2">
                    <a:lumMod val="75000"/>
                  </a:schemeClr>
                </a:solidFill>
                <a:latin typeface="Verdana" pitchFamily="34" charset="0"/>
                <a:ea typeface="Verdana" pitchFamily="34" charset="0"/>
                <a:cs typeface="Verdana" pitchFamily="34" charset="0"/>
              </a:rPr>
              <a:t>4 / 8/ 16 bit processors </a:t>
            </a:r>
            <a:r>
              <a:rPr lang="en-US" sz="1400" dirty="0" smtClean="0">
                <a:solidFill>
                  <a:schemeClr val="accent2">
                    <a:lumMod val="75000"/>
                  </a:schemeClr>
                </a:solidFill>
                <a:latin typeface="Verdana" pitchFamily="34" charset="0"/>
                <a:ea typeface="Verdana" pitchFamily="34" charset="0"/>
                <a:cs typeface="Verdana" pitchFamily="34" charset="0"/>
                <a:sym typeface="Symbol"/>
              </a:rPr>
              <a:t> 40 </a:t>
            </a:r>
            <a:r>
              <a:rPr lang="en-US" sz="1400" dirty="0">
                <a:solidFill>
                  <a:schemeClr val="accent2">
                    <a:lumMod val="75000"/>
                  </a:schemeClr>
                </a:solidFill>
                <a:latin typeface="Verdana" pitchFamily="34" charset="0"/>
                <a:ea typeface="Verdana" pitchFamily="34" charset="0"/>
                <a:cs typeface="Verdana" pitchFamily="34" charset="0"/>
                <a:sym typeface="Symbol"/>
              </a:rPr>
              <a:t>pins</a:t>
            </a:r>
          </a:p>
          <a:p>
            <a:r>
              <a:rPr lang="en-US" sz="1400" dirty="0" smtClean="0">
                <a:latin typeface="Verdana" pitchFamily="34" charset="0"/>
                <a:ea typeface="Verdana" pitchFamily="34" charset="0"/>
                <a:cs typeface="Verdana" pitchFamily="34" charset="0"/>
                <a:sym typeface="Symbol"/>
              </a:rPr>
              <a:t>Ability to address large memory spaces and I/O ports</a:t>
            </a:r>
          </a:p>
          <a:p>
            <a:r>
              <a:rPr lang="en-US" sz="1400" dirty="0" smtClean="0">
                <a:solidFill>
                  <a:schemeClr val="accent2">
                    <a:lumMod val="75000"/>
                  </a:schemeClr>
                </a:solidFill>
                <a:latin typeface="Verdana" pitchFamily="34" charset="0"/>
                <a:ea typeface="Verdana" pitchFamily="34" charset="0"/>
                <a:cs typeface="Verdana" pitchFamily="34" charset="0"/>
                <a:sym typeface="Symbol"/>
              </a:rPr>
              <a:t>Greater number of levels of subroutine nesting</a:t>
            </a:r>
          </a:p>
          <a:p>
            <a:r>
              <a:rPr lang="en-US" sz="1400" dirty="0" smtClean="0">
                <a:latin typeface="Verdana" pitchFamily="34" charset="0"/>
                <a:ea typeface="Verdana" pitchFamily="34" charset="0"/>
                <a:cs typeface="Verdana" pitchFamily="34" charset="0"/>
                <a:sym typeface="Symbol"/>
              </a:rPr>
              <a:t>Better interrupt handling capabilities </a:t>
            </a:r>
          </a:p>
          <a:p>
            <a:endParaRPr lang="en-US" sz="1400" dirty="0">
              <a:latin typeface="Verdana" pitchFamily="34" charset="0"/>
              <a:ea typeface="Verdana" pitchFamily="34" charset="0"/>
              <a:cs typeface="Verdana" pitchFamily="34" charset="0"/>
              <a:sym typeface="Symbol"/>
            </a:endParaRPr>
          </a:p>
          <a:p>
            <a:r>
              <a:rPr lang="en-US" sz="1400" b="1" dirty="0" smtClean="0">
                <a:solidFill>
                  <a:srgbClr val="FF0066"/>
                </a:solidFill>
                <a:latin typeface="Verdana" pitchFamily="34" charset="0"/>
                <a:ea typeface="Verdana" pitchFamily="34" charset="0"/>
                <a:cs typeface="Verdana" pitchFamily="34" charset="0"/>
                <a:sym typeface="Symbol"/>
              </a:rPr>
              <a:t>Intel 8085 </a:t>
            </a:r>
            <a:r>
              <a:rPr lang="en-US" sz="1400" dirty="0" smtClean="0">
                <a:solidFill>
                  <a:srgbClr val="FF0066"/>
                </a:solidFill>
                <a:latin typeface="Verdana" pitchFamily="34" charset="0"/>
                <a:ea typeface="Verdana" pitchFamily="34" charset="0"/>
                <a:cs typeface="Verdana" pitchFamily="34" charset="0"/>
                <a:sym typeface="Symbol"/>
              </a:rPr>
              <a:t>(8 bit processor)</a:t>
            </a:r>
            <a:endParaRPr lang="en-US" sz="1400" dirty="0" smtClean="0">
              <a:solidFill>
                <a:srgbClr val="FF0066"/>
              </a:solidFill>
              <a:latin typeface="Verdana" pitchFamily="34" charset="0"/>
              <a:ea typeface="Verdana" pitchFamily="34" charset="0"/>
              <a:cs typeface="Verdana" pitchFamily="34" charset="0"/>
            </a:endParaRPr>
          </a:p>
        </p:txBody>
      </p:sp>
      <p:cxnSp>
        <p:nvCxnSpPr>
          <p:cNvPr id="20" name="Straight Connector 19"/>
          <p:cNvCxnSpPr/>
          <p:nvPr/>
        </p:nvCxnSpPr>
        <p:spPr>
          <a:xfrm>
            <a:off x="4038600" y="5437496"/>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552" y="1905000"/>
            <a:ext cx="3976048" cy="3108543"/>
          </a:xfrm>
          <a:prstGeom prst="rect">
            <a:avLst/>
          </a:prstGeom>
          <a:noFill/>
        </p:spPr>
        <p:txBody>
          <a:bodyPr wrap="square" rtlCol="0">
            <a:spAutoFit/>
          </a:bodyPr>
          <a:lstStyle/>
          <a:p>
            <a:pPr algn="r"/>
            <a:r>
              <a:rPr lang="en-US" sz="1400" b="1" dirty="0" smtClean="0">
                <a:latin typeface="Verdana" pitchFamily="34" charset="0"/>
                <a:ea typeface="Verdana" pitchFamily="34" charset="0"/>
                <a:cs typeface="Verdana" pitchFamily="34" charset="0"/>
              </a:rPr>
              <a:t>Third Generation</a:t>
            </a:r>
          </a:p>
          <a:p>
            <a:pPr algn="r"/>
            <a:r>
              <a:rPr lang="en-US" sz="1400" dirty="0" smtClean="0">
                <a:solidFill>
                  <a:schemeClr val="accent2">
                    <a:lumMod val="75000"/>
                  </a:schemeClr>
                </a:solidFill>
                <a:latin typeface="Verdana" pitchFamily="34" charset="0"/>
                <a:ea typeface="Verdana" pitchFamily="34" charset="0"/>
                <a:cs typeface="Verdana" pitchFamily="34" charset="0"/>
              </a:rPr>
              <a:t>During 1978</a:t>
            </a:r>
          </a:p>
          <a:p>
            <a:pPr algn="r"/>
            <a:r>
              <a:rPr lang="en-US" sz="1400" dirty="0" smtClean="0">
                <a:latin typeface="Verdana" pitchFamily="34" charset="0"/>
                <a:ea typeface="Verdana" pitchFamily="34" charset="0"/>
                <a:cs typeface="Verdana" pitchFamily="34" charset="0"/>
              </a:rPr>
              <a:t>HMOS technology </a:t>
            </a:r>
            <a:r>
              <a:rPr lang="en-US" sz="1400" dirty="0" smtClean="0">
                <a:latin typeface="Verdana" pitchFamily="34" charset="0"/>
                <a:ea typeface="Verdana" pitchFamily="34" charset="0"/>
                <a:cs typeface="Verdana" pitchFamily="34" charset="0"/>
                <a:sym typeface="Symbol"/>
              </a:rPr>
              <a:t> Faster speed, Higher packing density</a:t>
            </a:r>
            <a:endParaRPr lang="en-US" sz="1400" dirty="0" smtClean="0">
              <a:latin typeface="Verdana" pitchFamily="34" charset="0"/>
              <a:ea typeface="Verdana" pitchFamily="34" charset="0"/>
              <a:cs typeface="Verdana" pitchFamily="34" charset="0"/>
            </a:endParaRPr>
          </a:p>
          <a:p>
            <a:pPr algn="r"/>
            <a:r>
              <a:rPr lang="en-US" sz="1400" dirty="0" smtClean="0">
                <a:solidFill>
                  <a:schemeClr val="accent2">
                    <a:lumMod val="75000"/>
                  </a:schemeClr>
                </a:solidFill>
                <a:latin typeface="Verdana" pitchFamily="34" charset="0"/>
                <a:ea typeface="Verdana" pitchFamily="34" charset="0"/>
                <a:cs typeface="Verdana" pitchFamily="34" charset="0"/>
              </a:rPr>
              <a:t>16 bit processors </a:t>
            </a:r>
            <a:r>
              <a:rPr lang="en-US" sz="1400" dirty="0" smtClean="0">
                <a:solidFill>
                  <a:schemeClr val="accent2">
                    <a:lumMod val="75000"/>
                  </a:schemeClr>
                </a:solidFill>
                <a:latin typeface="Verdana" pitchFamily="34" charset="0"/>
                <a:ea typeface="Verdana" pitchFamily="34" charset="0"/>
                <a:cs typeface="Verdana" pitchFamily="34" charset="0"/>
                <a:sym typeface="Symbol"/>
              </a:rPr>
              <a:t> 40/ 48/ 64 </a:t>
            </a:r>
            <a:r>
              <a:rPr lang="en-US" sz="1400" dirty="0">
                <a:solidFill>
                  <a:schemeClr val="accent2">
                    <a:lumMod val="75000"/>
                  </a:schemeClr>
                </a:solidFill>
                <a:latin typeface="Verdana" pitchFamily="34" charset="0"/>
                <a:ea typeface="Verdana" pitchFamily="34" charset="0"/>
                <a:cs typeface="Verdana" pitchFamily="34" charset="0"/>
                <a:sym typeface="Symbol"/>
              </a:rPr>
              <a:t>pins</a:t>
            </a:r>
          </a:p>
          <a:p>
            <a:pPr algn="r"/>
            <a:r>
              <a:rPr lang="en-US" sz="1400" dirty="0" smtClean="0">
                <a:latin typeface="Verdana" pitchFamily="34" charset="0"/>
                <a:ea typeface="Verdana" pitchFamily="34" charset="0"/>
                <a:cs typeface="Verdana" pitchFamily="34" charset="0"/>
                <a:sym typeface="Symbol"/>
              </a:rPr>
              <a:t>Easier to program</a:t>
            </a:r>
          </a:p>
          <a:p>
            <a:pPr algn="r"/>
            <a:r>
              <a:rPr lang="en-US" sz="1400" dirty="0" smtClean="0">
                <a:solidFill>
                  <a:schemeClr val="accent2">
                    <a:lumMod val="75000"/>
                  </a:schemeClr>
                </a:solidFill>
                <a:latin typeface="Verdana" pitchFamily="34" charset="0"/>
                <a:ea typeface="Verdana" pitchFamily="34" charset="0"/>
                <a:cs typeface="Verdana" pitchFamily="34" charset="0"/>
                <a:sym typeface="Symbol"/>
              </a:rPr>
              <a:t>Dynamically  relatable programs</a:t>
            </a:r>
          </a:p>
          <a:p>
            <a:pPr algn="r"/>
            <a:r>
              <a:rPr lang="en-US" sz="1400" dirty="0" smtClean="0">
                <a:latin typeface="Verdana" pitchFamily="34" charset="0"/>
                <a:ea typeface="Verdana" pitchFamily="34" charset="0"/>
                <a:cs typeface="Verdana" pitchFamily="34" charset="0"/>
                <a:sym typeface="Symbol"/>
              </a:rPr>
              <a:t>Processor has multiply/ divide arithmetic hardware</a:t>
            </a:r>
          </a:p>
          <a:p>
            <a:pPr algn="r"/>
            <a:r>
              <a:rPr lang="en-US" sz="1400" dirty="0" smtClean="0">
                <a:solidFill>
                  <a:schemeClr val="accent2">
                    <a:lumMod val="75000"/>
                  </a:schemeClr>
                </a:solidFill>
                <a:latin typeface="Verdana" pitchFamily="34" charset="0"/>
                <a:ea typeface="Verdana" pitchFamily="34" charset="0"/>
                <a:cs typeface="Verdana" pitchFamily="34" charset="0"/>
                <a:sym typeface="Symbol"/>
              </a:rPr>
              <a:t>More powerful interrupt handling capabilities</a:t>
            </a:r>
          </a:p>
          <a:p>
            <a:pPr algn="r"/>
            <a:r>
              <a:rPr lang="en-US" sz="1400" dirty="0" smtClean="0">
                <a:latin typeface="Verdana" pitchFamily="34" charset="0"/>
                <a:ea typeface="Verdana" pitchFamily="34" charset="0"/>
                <a:cs typeface="Verdana" pitchFamily="34" charset="0"/>
                <a:sym typeface="Symbol"/>
              </a:rPr>
              <a:t>Flexible I/O port addressing</a:t>
            </a:r>
          </a:p>
          <a:p>
            <a:pPr algn="r"/>
            <a:endParaRPr lang="en-US" sz="1400" dirty="0">
              <a:latin typeface="Verdana" pitchFamily="34" charset="0"/>
              <a:ea typeface="Verdana" pitchFamily="34" charset="0"/>
              <a:cs typeface="Verdana" pitchFamily="34" charset="0"/>
              <a:sym typeface="Symbol"/>
            </a:endParaRPr>
          </a:p>
          <a:p>
            <a:pPr algn="r"/>
            <a:r>
              <a:rPr lang="en-US" sz="1400" b="1" dirty="0" smtClean="0">
                <a:solidFill>
                  <a:srgbClr val="FF0066"/>
                </a:solidFill>
                <a:latin typeface="Verdana" pitchFamily="34" charset="0"/>
                <a:ea typeface="Verdana" pitchFamily="34" charset="0"/>
                <a:cs typeface="Verdana" pitchFamily="34" charset="0"/>
                <a:sym typeface="Symbol"/>
              </a:rPr>
              <a:t>Intel 8086 </a:t>
            </a:r>
            <a:r>
              <a:rPr lang="en-US" sz="1400" dirty="0" smtClean="0">
                <a:solidFill>
                  <a:srgbClr val="FF0066"/>
                </a:solidFill>
                <a:latin typeface="Verdana" pitchFamily="34" charset="0"/>
                <a:ea typeface="Verdana" pitchFamily="34" charset="0"/>
                <a:cs typeface="Verdana" pitchFamily="34" charset="0"/>
                <a:sym typeface="Symbol"/>
              </a:rPr>
              <a:t>(16 bit processor)</a:t>
            </a:r>
            <a:endParaRPr lang="en-US" sz="1400" dirty="0" smtClean="0">
              <a:solidFill>
                <a:srgbClr val="FF0066"/>
              </a:solidFill>
              <a:latin typeface="Verdana" pitchFamily="34" charset="0"/>
              <a:ea typeface="Verdana" pitchFamily="34" charset="0"/>
              <a:cs typeface="Verdana" pitchFamily="34" charset="0"/>
            </a:endParaRPr>
          </a:p>
        </p:txBody>
      </p:sp>
      <p:cxnSp>
        <p:nvCxnSpPr>
          <p:cNvPr id="22" name="Straight Connector 21"/>
          <p:cNvCxnSpPr/>
          <p:nvPr/>
        </p:nvCxnSpPr>
        <p:spPr>
          <a:xfrm>
            <a:off x="4038600" y="205740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01904" y="1020396"/>
            <a:ext cx="3976048" cy="2677656"/>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Fourth Generation</a:t>
            </a:r>
          </a:p>
          <a:p>
            <a:r>
              <a:rPr lang="en-US" sz="1400" dirty="0" smtClean="0">
                <a:solidFill>
                  <a:schemeClr val="accent2">
                    <a:lumMod val="75000"/>
                  </a:schemeClr>
                </a:solidFill>
                <a:latin typeface="Verdana" pitchFamily="34" charset="0"/>
                <a:ea typeface="Verdana" pitchFamily="34" charset="0"/>
                <a:cs typeface="Verdana" pitchFamily="34" charset="0"/>
              </a:rPr>
              <a:t>During 1980s</a:t>
            </a:r>
          </a:p>
          <a:p>
            <a:r>
              <a:rPr lang="en-US" sz="1400" dirty="0" smtClean="0">
                <a:latin typeface="Verdana" pitchFamily="34" charset="0"/>
                <a:ea typeface="Verdana" pitchFamily="34" charset="0"/>
                <a:cs typeface="Verdana" pitchFamily="34" charset="0"/>
              </a:rPr>
              <a:t>Low power version of HMOS technology (HCMOS)</a:t>
            </a:r>
          </a:p>
          <a:p>
            <a:r>
              <a:rPr lang="en-US" sz="1400" dirty="0" smtClean="0">
                <a:solidFill>
                  <a:schemeClr val="accent2">
                    <a:lumMod val="75000"/>
                  </a:schemeClr>
                </a:solidFill>
                <a:latin typeface="Verdana" pitchFamily="34" charset="0"/>
                <a:ea typeface="Verdana" pitchFamily="34" charset="0"/>
                <a:cs typeface="Verdana" pitchFamily="34" charset="0"/>
              </a:rPr>
              <a:t>32 bit processors</a:t>
            </a:r>
          </a:p>
          <a:p>
            <a:r>
              <a:rPr lang="en-US" sz="1400" dirty="0" smtClean="0">
                <a:latin typeface="Verdana" pitchFamily="34" charset="0"/>
                <a:ea typeface="Verdana" pitchFamily="34" charset="0"/>
                <a:cs typeface="Verdana" pitchFamily="34" charset="0"/>
                <a:sym typeface="Symbol"/>
              </a:rPr>
              <a:t>Physical memory space 2</a:t>
            </a:r>
            <a:r>
              <a:rPr lang="en-US" sz="1400" baseline="30000" dirty="0" smtClean="0">
                <a:latin typeface="Verdana" pitchFamily="34" charset="0"/>
                <a:ea typeface="Verdana" pitchFamily="34" charset="0"/>
                <a:cs typeface="Verdana" pitchFamily="34" charset="0"/>
                <a:sym typeface="Symbol"/>
              </a:rPr>
              <a:t>24</a:t>
            </a:r>
            <a:r>
              <a:rPr lang="en-US" sz="1400" dirty="0" smtClean="0">
                <a:latin typeface="Verdana" pitchFamily="34" charset="0"/>
                <a:ea typeface="Verdana" pitchFamily="34" charset="0"/>
                <a:cs typeface="Verdana" pitchFamily="34" charset="0"/>
                <a:sym typeface="Symbol"/>
              </a:rPr>
              <a:t> bytes = 16 Mb</a:t>
            </a:r>
          </a:p>
          <a:p>
            <a:r>
              <a:rPr lang="en-US" sz="1400" dirty="0" smtClean="0">
                <a:solidFill>
                  <a:schemeClr val="accent2">
                    <a:lumMod val="75000"/>
                  </a:schemeClr>
                </a:solidFill>
                <a:latin typeface="Verdana" pitchFamily="34" charset="0"/>
                <a:ea typeface="Verdana" pitchFamily="34" charset="0"/>
                <a:cs typeface="Verdana" pitchFamily="34" charset="0"/>
                <a:sym typeface="Symbol"/>
              </a:rPr>
              <a:t>Virtual memory space 2</a:t>
            </a:r>
            <a:r>
              <a:rPr lang="en-US" sz="1400" baseline="30000" dirty="0" smtClean="0">
                <a:solidFill>
                  <a:schemeClr val="accent2">
                    <a:lumMod val="75000"/>
                  </a:schemeClr>
                </a:solidFill>
                <a:latin typeface="Verdana" pitchFamily="34" charset="0"/>
                <a:ea typeface="Verdana" pitchFamily="34" charset="0"/>
                <a:cs typeface="Verdana" pitchFamily="34" charset="0"/>
                <a:sym typeface="Symbol"/>
              </a:rPr>
              <a:t>40</a:t>
            </a:r>
            <a:r>
              <a:rPr lang="en-US" sz="1400" dirty="0" smtClean="0">
                <a:solidFill>
                  <a:schemeClr val="accent2">
                    <a:lumMod val="75000"/>
                  </a:schemeClr>
                </a:solidFill>
                <a:latin typeface="Verdana" pitchFamily="34" charset="0"/>
                <a:ea typeface="Verdana" pitchFamily="34" charset="0"/>
                <a:cs typeface="Verdana" pitchFamily="34" charset="0"/>
                <a:sym typeface="Symbol"/>
              </a:rPr>
              <a:t> bytes = 1 Tb</a:t>
            </a:r>
          </a:p>
          <a:p>
            <a:r>
              <a:rPr lang="en-US" sz="1400" dirty="0" smtClean="0">
                <a:latin typeface="Verdana" pitchFamily="34" charset="0"/>
                <a:ea typeface="Verdana" pitchFamily="34" charset="0"/>
                <a:cs typeface="Verdana" pitchFamily="34" charset="0"/>
                <a:sym typeface="Symbol"/>
              </a:rPr>
              <a:t>Floating point hardware</a:t>
            </a:r>
          </a:p>
          <a:p>
            <a:r>
              <a:rPr lang="en-US" sz="1400" dirty="0" smtClean="0">
                <a:solidFill>
                  <a:schemeClr val="accent2">
                    <a:lumMod val="75000"/>
                  </a:schemeClr>
                </a:solidFill>
                <a:latin typeface="Verdana" pitchFamily="34" charset="0"/>
                <a:ea typeface="Verdana" pitchFamily="34" charset="0"/>
                <a:cs typeface="Verdana" pitchFamily="34" charset="0"/>
                <a:sym typeface="Symbol"/>
              </a:rPr>
              <a:t>Supports increased number of addressing modes</a:t>
            </a:r>
          </a:p>
          <a:p>
            <a:endParaRPr lang="en-US" sz="1400" dirty="0">
              <a:latin typeface="Verdana" pitchFamily="34" charset="0"/>
              <a:ea typeface="Verdana" pitchFamily="34" charset="0"/>
              <a:cs typeface="Verdana" pitchFamily="34" charset="0"/>
              <a:sym typeface="Symbol"/>
            </a:endParaRPr>
          </a:p>
          <a:p>
            <a:r>
              <a:rPr lang="en-US" sz="1400" b="1" dirty="0" smtClean="0">
                <a:solidFill>
                  <a:srgbClr val="FF0066"/>
                </a:solidFill>
                <a:latin typeface="Verdana" pitchFamily="34" charset="0"/>
                <a:ea typeface="Verdana" pitchFamily="34" charset="0"/>
                <a:cs typeface="Verdana" pitchFamily="34" charset="0"/>
                <a:sym typeface="Symbol"/>
              </a:rPr>
              <a:t>Intel 80386</a:t>
            </a:r>
            <a:endParaRPr lang="en-US" sz="1400" dirty="0" smtClean="0">
              <a:solidFill>
                <a:srgbClr val="FF0066"/>
              </a:solidFill>
              <a:latin typeface="Verdana" pitchFamily="34" charset="0"/>
              <a:ea typeface="Verdana" pitchFamily="34" charset="0"/>
              <a:cs typeface="Verdana" pitchFamily="34" charset="0"/>
            </a:endParaRPr>
          </a:p>
        </p:txBody>
      </p:sp>
      <p:cxnSp>
        <p:nvCxnSpPr>
          <p:cNvPr id="24" name="Straight Connector 23"/>
          <p:cNvCxnSpPr/>
          <p:nvPr/>
        </p:nvCxnSpPr>
        <p:spPr>
          <a:xfrm>
            <a:off x="4495800" y="1175981"/>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85564" y="288192"/>
            <a:ext cx="0" cy="732204"/>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91752" y="225623"/>
            <a:ext cx="3976048" cy="307777"/>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Fifth Generation  </a:t>
            </a:r>
            <a:r>
              <a:rPr lang="en-US" sz="1400" b="1" dirty="0" smtClean="0">
                <a:solidFill>
                  <a:srgbClr val="FF0066"/>
                </a:solidFill>
                <a:latin typeface="Verdana" pitchFamily="34" charset="0"/>
                <a:ea typeface="Verdana" pitchFamily="34" charset="0"/>
                <a:cs typeface="Verdana" pitchFamily="34" charset="0"/>
              </a:rPr>
              <a:t>Pentium</a:t>
            </a:r>
          </a:p>
        </p:txBody>
      </p:sp>
      <p:cxnSp>
        <p:nvCxnSpPr>
          <p:cNvPr id="29" name="Straight Connector 28"/>
          <p:cNvCxnSpPr/>
          <p:nvPr/>
        </p:nvCxnSpPr>
        <p:spPr>
          <a:xfrm>
            <a:off x="4503761" y="379511"/>
            <a:ext cx="45720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5E6815B-E59C-4D87-B1F6-ECBDD22AF1DC}" type="slidenum">
              <a:rPr lang="en-US" smtClean="0"/>
              <a:pPr/>
              <a:t>3</a:t>
            </a:fld>
            <a:endParaRPr lang="en-US" dirty="0"/>
          </a:p>
        </p:txBody>
      </p:sp>
    </p:spTree>
    <p:extLst>
      <p:ext uri="{BB962C8B-B14F-4D97-AF65-F5344CB8AC3E}">
        <p14:creationId xmlns:p14="http://schemas.microsoft.com/office/powerpoint/2010/main" val="3069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30</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369880"/>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Counter Register (CX)</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CL and CH, which can be combined together and used as a 16-bit register CX.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CL register contains the low order byte of the word, and CH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such as </a:t>
            </a:r>
            <a:r>
              <a:rPr lang="en-US" sz="1400" b="1" dirty="0" smtClean="0">
                <a:solidFill>
                  <a:schemeClr val="accent2">
                    <a:lumMod val="75000"/>
                  </a:schemeClr>
                </a:solidFill>
                <a:latin typeface="Verdana" pitchFamily="34" charset="0"/>
                <a:ea typeface="Verdana" pitchFamily="34" charset="0"/>
                <a:cs typeface="Verdana" pitchFamily="34" charset="0"/>
              </a:rPr>
              <a:t>SHIFT</a:t>
            </a:r>
            <a:r>
              <a:rPr lang="en-US" sz="1400" b="1" dirty="0" smtClean="0">
                <a:latin typeface="Verdana" pitchFamily="34" charset="0"/>
                <a:ea typeface="Verdana" pitchFamily="34" charset="0"/>
                <a:cs typeface="Verdana" pitchFamily="34" charset="0"/>
              </a:rPr>
              <a:t>, </a:t>
            </a:r>
            <a:r>
              <a:rPr lang="en-US" sz="1400" b="1" dirty="0" smtClean="0">
                <a:solidFill>
                  <a:schemeClr val="accent2">
                    <a:lumMod val="75000"/>
                  </a:schemeClr>
                </a:solidFill>
                <a:latin typeface="Verdana" pitchFamily="34" charset="0"/>
                <a:ea typeface="Verdana" pitchFamily="34" charset="0"/>
                <a:cs typeface="Verdana" pitchFamily="34" charset="0"/>
              </a:rPr>
              <a:t>ROTATE</a:t>
            </a:r>
            <a:r>
              <a:rPr lang="en-US" sz="1400" b="1" dirty="0" smtClean="0">
                <a:latin typeface="Verdana" pitchFamily="34" charset="0"/>
                <a:ea typeface="Verdana" pitchFamily="34" charset="0"/>
                <a:cs typeface="Verdana" pitchFamily="34" charset="0"/>
              </a:rPr>
              <a:t> and </a:t>
            </a:r>
            <a:r>
              <a:rPr lang="en-US" sz="1400" b="1" dirty="0" smtClean="0">
                <a:solidFill>
                  <a:schemeClr val="accent2">
                    <a:lumMod val="75000"/>
                  </a:schemeClr>
                </a:solidFill>
                <a:latin typeface="Verdana" pitchFamily="34" charset="0"/>
                <a:ea typeface="Verdana" pitchFamily="34" charset="0"/>
                <a:cs typeface="Verdana" pitchFamily="34" charset="0"/>
              </a:rPr>
              <a:t>LOOP</a:t>
            </a:r>
            <a:r>
              <a:rPr lang="en-US" sz="1400" b="1" dirty="0" smtClean="0">
                <a:latin typeface="Verdana" pitchFamily="34" charset="0"/>
                <a:ea typeface="Verdana" pitchFamily="34" charset="0"/>
                <a:cs typeface="Verdana" pitchFamily="34" charset="0"/>
              </a:rPr>
              <a:t> use the contents of CX as a counter.</a:t>
            </a: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10552" y="4177605"/>
            <a:ext cx="5786656" cy="1815882"/>
          </a:xfrm>
          <a:prstGeom prst="rect">
            <a:avLst/>
          </a:prstGeom>
          <a:noFill/>
        </p:spPr>
        <p:txBody>
          <a:bodyPr wrap="square" rtlCol="0">
            <a:spAutoFit/>
          </a:bodyPr>
          <a:lstStyle/>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instruction </a:t>
            </a:r>
            <a:r>
              <a:rPr lang="en-US" sz="1400" b="1" dirty="0" smtClean="0">
                <a:solidFill>
                  <a:srgbClr val="C00000"/>
                </a:solidFill>
                <a:latin typeface="Verdana" pitchFamily="34" charset="0"/>
                <a:ea typeface="Verdana" pitchFamily="34" charset="0"/>
                <a:cs typeface="Verdana" pitchFamily="34" charset="0"/>
              </a:rPr>
              <a:t>LOOP START</a:t>
            </a:r>
            <a:r>
              <a:rPr lang="en-US" sz="1400" b="1" dirty="0" smtClean="0">
                <a:latin typeface="Verdana" pitchFamily="34" charset="0"/>
                <a:ea typeface="Verdana" pitchFamily="34" charset="0"/>
                <a:cs typeface="Verdana" pitchFamily="34" charset="0"/>
              </a:rPr>
              <a:t> automatically decrements CX by 1 without affecting flags and will check if [CX] = 0. </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If it is  zero, 8086 executes the next instruction; otherwise the 8086 branches to the label START.</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37383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31</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2500952" y="1110258"/>
                <a:ext cx="6396256" cy="258532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Data Register (DX)</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DL and DH, which can be combined together and used as a 16-bit register DX.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DL register contains the low order byte of the word, and DH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to hold the high 16-bit result (data) in 16 X 16 multiplication or the high 16-bit dividend (data) before a 32 </a:t>
                </a:r>
                <a14:m>
                  <m:oMath xmlns:m="http://schemas.openxmlformats.org/officeDocument/2006/math">
                    <m:r>
                      <a:rPr lang="en-US" sz="1400" b="1" i="1" smtClean="0">
                        <a:latin typeface="Cambria Math"/>
                        <a:ea typeface="Cambria Math"/>
                        <a:cs typeface="Verdana" pitchFamily="34" charset="0"/>
                      </a:rPr>
                      <m:t>÷</m:t>
                    </m:r>
                  </m:oMath>
                </a14:m>
                <a:r>
                  <a:rPr lang="en-US" sz="1400" b="1" dirty="0" smtClean="0">
                    <a:latin typeface="Verdana" pitchFamily="34" charset="0"/>
                    <a:ea typeface="Verdana" pitchFamily="34" charset="0"/>
                    <a:cs typeface="Verdana" pitchFamily="34" charset="0"/>
                  </a:rPr>
                  <a:t> 16 division and the 16-bit reminder after division. </a:t>
                </a:r>
                <a:endParaRPr lang="en-US" sz="1400" b="1" dirty="0">
                  <a:latin typeface="Verdana" pitchFamily="34" charset="0"/>
                  <a:ea typeface="Verdana" pitchFamily="34" charset="0"/>
                  <a:cs typeface="Verdana"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00952" y="1110258"/>
                <a:ext cx="6396256" cy="2585323"/>
              </a:xfrm>
              <a:prstGeom prst="rect">
                <a:avLst/>
              </a:prstGeom>
              <a:blipFill rotWithShape="1">
                <a:blip r:embed="rId4"/>
                <a:stretch>
                  <a:fillRect l="-762" t="-1179" r="-286" b="-1415"/>
                </a:stretch>
              </a:blipFill>
            </p:spPr>
            <p:txBody>
              <a:bodyPr/>
              <a:lstStyle/>
              <a:p>
                <a:r>
                  <a:rPr lang="en-US">
                    <a:noFill/>
                  </a:rPr>
                  <a:t> </a:t>
                </a:r>
              </a:p>
            </p:txBody>
          </p:sp>
        </mc:Fallback>
      </mc:AlternateContent>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0" name="Picture 2" descr="C:\Users\AMMU\Desktop\Microprocessor\Registe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652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32</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Stack Pointer (SP) and Base Pointer (BP)</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and BP are used to access data in the stack segment.</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is used as an offset from the current SS during execution of instructions that involve the stack segment in the external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contents are automatically updated (incremented/ decremented) due to execution of a POP or PUSH instruction.</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BP contains an offset address in the current SS, which is used by instructions utilizing the based addressing mode.</a:t>
            </a:r>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63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33</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Source Index (SI) and Destination Index (DI)</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in indexed addressing.</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607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34</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Source Index (SI) and Destination Index (DI)</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in indexed addressing.</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01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47"/>
          <p:cNvSpPr>
            <a:spLocks noGrp="1"/>
          </p:cNvSpPr>
          <p:nvPr>
            <p:ph type="sldNum" sz="quarter" idx="12"/>
          </p:nvPr>
        </p:nvSpPr>
        <p:spPr/>
        <p:txBody>
          <a:bodyPr/>
          <a:lstStyle/>
          <a:p>
            <a:fld id="{85E6815B-E59C-4D87-B1F6-ECBDD22AF1DC}" type="slidenum">
              <a:rPr lang="en-US" smtClean="0"/>
              <a:pPr/>
              <a:t>35</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228600" y="1002268"/>
            <a:ext cx="1895071" cy="369332"/>
          </a:xfrm>
          <a:prstGeom prst="rect">
            <a:avLst/>
          </a:prstGeom>
          <a:noFill/>
        </p:spPr>
        <p:txBody>
          <a:bodyPr wrap="none" rtlCol="0">
            <a:spAutoFit/>
          </a:bodyPr>
          <a:lstStyle/>
          <a:p>
            <a:r>
              <a:rPr lang="en-US" b="1" dirty="0" smtClean="0">
                <a:solidFill>
                  <a:srgbClr val="0070C0"/>
                </a:solidFill>
                <a:latin typeface="Verdana" pitchFamily="34" charset="0"/>
                <a:ea typeface="Verdana" pitchFamily="34" charset="0"/>
                <a:cs typeface="Verdana" pitchFamily="34" charset="0"/>
              </a:rPr>
              <a:t>Flag Register</a:t>
            </a:r>
            <a:endParaRPr lang="en-US" b="1" dirty="0">
              <a:solidFill>
                <a:srgbClr val="0070C0"/>
              </a:solidFill>
              <a:latin typeface="Verdana" pitchFamily="34" charset="0"/>
              <a:ea typeface="Verdana" pitchFamily="34" charset="0"/>
              <a:cs typeface="Verdan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848881907"/>
              </p:ext>
            </p:extLst>
          </p:nvPr>
        </p:nvGraphicFramePr>
        <p:xfrm>
          <a:off x="609600" y="3505200"/>
          <a:ext cx="7696198" cy="838200"/>
        </p:xfrm>
        <a:graphic>
          <a:graphicData uri="http://schemas.openxmlformats.org/drawingml/2006/table">
            <a:tbl>
              <a:tblPr>
                <a:tableStyleId>{5C22544A-7EE6-4342-B048-85BDC9FD1C3A}</a:tableStyleId>
              </a:tblPr>
              <a:tblGrid>
                <a:gridCol w="457200"/>
                <a:gridCol w="457200"/>
                <a:gridCol w="457200"/>
                <a:gridCol w="457200"/>
                <a:gridCol w="533400"/>
                <a:gridCol w="533400"/>
                <a:gridCol w="533400"/>
                <a:gridCol w="533400"/>
                <a:gridCol w="457200"/>
                <a:gridCol w="457200"/>
                <a:gridCol w="457200"/>
                <a:gridCol w="533400"/>
                <a:gridCol w="457200"/>
                <a:gridCol w="457200"/>
                <a:gridCol w="457200"/>
                <a:gridCol w="457198"/>
              </a:tblGrid>
              <a:tr h="295835">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15</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14</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13</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12</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11</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10</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9</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8</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7</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6</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5</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4</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3</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2</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0</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r>
              <a:tr h="542365">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OF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DF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IF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TF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SF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ZF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AF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PF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CF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r>
            </a:tbl>
          </a:graphicData>
        </a:graphic>
      </p:graphicFrame>
      <p:sp>
        <p:nvSpPr>
          <p:cNvPr id="6" name="Line Callout 2 5"/>
          <p:cNvSpPr/>
          <p:nvPr/>
        </p:nvSpPr>
        <p:spPr>
          <a:xfrm>
            <a:off x="6553200" y="838200"/>
            <a:ext cx="2514600" cy="1133475"/>
          </a:xfrm>
          <a:prstGeom prst="borderCallout2">
            <a:avLst>
              <a:gd name="adj1" fmla="val 100263"/>
              <a:gd name="adj2" fmla="val 99703"/>
              <a:gd name="adj3" fmla="val 138918"/>
              <a:gd name="adj4" fmla="val 99851"/>
              <a:gd name="adj5" fmla="val 272164"/>
              <a:gd name="adj6" fmla="val 59420"/>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Carry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when there is a carry out of MSB in case of addition or a borrow in case of subtraction.</a:t>
            </a:r>
          </a:p>
        </p:txBody>
      </p:sp>
      <p:sp>
        <p:nvSpPr>
          <p:cNvPr id="11" name="Line Callout 2 10"/>
          <p:cNvSpPr/>
          <p:nvPr/>
        </p:nvSpPr>
        <p:spPr>
          <a:xfrm>
            <a:off x="5638800" y="2085975"/>
            <a:ext cx="2847975" cy="1133475"/>
          </a:xfrm>
          <a:prstGeom prst="borderCallout2">
            <a:avLst>
              <a:gd name="adj1" fmla="val 99423"/>
              <a:gd name="adj2" fmla="val 62245"/>
              <a:gd name="adj3" fmla="val 127153"/>
              <a:gd name="adj4" fmla="val 62450"/>
              <a:gd name="adj5" fmla="val 173845"/>
              <a:gd name="adj6" fmla="val 53624"/>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Parity 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to 1, if the lower byte of the result contains even number   of 1’s </a:t>
            </a:r>
            <a:r>
              <a:rPr lang="en-US" sz="1200" dirty="0" smtClean="0">
                <a:solidFill>
                  <a:schemeClr val="tx1"/>
                </a:solidFill>
                <a:latin typeface="Verdana" pitchFamily="34" charset="0"/>
                <a:ea typeface="Verdana" pitchFamily="34" charset="0"/>
                <a:cs typeface="Verdana" pitchFamily="34" charset="0"/>
              </a:rPr>
              <a:t>; for </a:t>
            </a:r>
            <a:r>
              <a:rPr lang="en-US" sz="1200" dirty="0">
                <a:solidFill>
                  <a:schemeClr val="tx1"/>
                </a:solidFill>
                <a:latin typeface="Verdana" pitchFamily="34" charset="0"/>
                <a:ea typeface="Verdana" pitchFamily="34" charset="0"/>
                <a:cs typeface="Verdana" pitchFamily="34" charset="0"/>
              </a:rPr>
              <a:t>odd number of  </a:t>
            </a:r>
            <a:r>
              <a:rPr lang="en-US" sz="1200" dirty="0" smtClean="0">
                <a:solidFill>
                  <a:schemeClr val="tx1"/>
                </a:solidFill>
                <a:latin typeface="Verdana" pitchFamily="34" charset="0"/>
                <a:ea typeface="Verdana" pitchFamily="34" charset="0"/>
                <a:cs typeface="Verdana" pitchFamily="34" charset="0"/>
              </a:rPr>
              <a:t>1’s  </a:t>
            </a:r>
            <a:r>
              <a:rPr lang="en-US" sz="1200" dirty="0">
                <a:solidFill>
                  <a:schemeClr val="tx1"/>
                </a:solidFill>
                <a:latin typeface="Verdana" pitchFamily="34" charset="0"/>
                <a:ea typeface="Verdana" pitchFamily="34" charset="0"/>
                <a:cs typeface="Verdana" pitchFamily="34" charset="0"/>
              </a:rPr>
              <a:t>set to zero.</a:t>
            </a:r>
          </a:p>
        </p:txBody>
      </p:sp>
      <p:sp>
        <p:nvSpPr>
          <p:cNvPr id="12" name="Line Callout 2 11"/>
          <p:cNvSpPr/>
          <p:nvPr/>
        </p:nvSpPr>
        <p:spPr>
          <a:xfrm>
            <a:off x="3124200" y="723900"/>
            <a:ext cx="3200400" cy="1247775"/>
          </a:xfrm>
          <a:prstGeom prst="borderCallout2">
            <a:avLst>
              <a:gd name="adj1" fmla="val 100872"/>
              <a:gd name="adj2" fmla="val 75001"/>
              <a:gd name="adj3" fmla="val 201501"/>
              <a:gd name="adj4" fmla="val 74885"/>
              <a:gd name="adj5" fmla="val 269830"/>
              <a:gd name="adj6" fmla="val 9424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Auxiliary </a:t>
            </a:r>
            <a:r>
              <a:rPr lang="en-US" sz="1200" b="1" dirty="0">
                <a:solidFill>
                  <a:schemeClr val="tx1"/>
                </a:solidFill>
                <a:latin typeface="Verdana" pitchFamily="34" charset="0"/>
                <a:ea typeface="Verdana" pitchFamily="34" charset="0"/>
                <a:cs typeface="Verdana" pitchFamily="34" charset="0"/>
              </a:rPr>
              <a:t>Carry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is set, if there is a carry from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addition, or borrow for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subtraction.</a:t>
            </a:r>
          </a:p>
        </p:txBody>
      </p:sp>
      <p:sp>
        <p:nvSpPr>
          <p:cNvPr id="13" name="Line Callout 2 12"/>
          <p:cNvSpPr/>
          <p:nvPr/>
        </p:nvSpPr>
        <p:spPr>
          <a:xfrm>
            <a:off x="2500952" y="2076450"/>
            <a:ext cx="2667000" cy="1133475"/>
          </a:xfrm>
          <a:prstGeom prst="borderCallout2">
            <a:avLst>
              <a:gd name="adj1" fmla="val 98582"/>
              <a:gd name="adj2" fmla="val 99703"/>
              <a:gd name="adj3" fmla="val 121272"/>
              <a:gd name="adj4" fmla="val 100242"/>
              <a:gd name="adj5" fmla="val 167122"/>
              <a:gd name="adj6" fmla="val 10621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Zero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if the result of the computation or comparison performed by </a:t>
            </a:r>
            <a:r>
              <a:rPr lang="en-US" sz="1200" dirty="0" smtClean="0">
                <a:solidFill>
                  <a:schemeClr val="tx1"/>
                </a:solidFill>
                <a:latin typeface="Verdana" pitchFamily="34" charset="0"/>
                <a:ea typeface="Verdana" pitchFamily="34" charset="0"/>
                <a:cs typeface="Verdana" pitchFamily="34" charset="0"/>
              </a:rPr>
              <a:t>an </a:t>
            </a:r>
            <a:r>
              <a:rPr lang="en-US" sz="1200" dirty="0">
                <a:solidFill>
                  <a:schemeClr val="tx1"/>
                </a:solidFill>
                <a:latin typeface="Verdana" pitchFamily="34" charset="0"/>
                <a:ea typeface="Verdana" pitchFamily="34" charset="0"/>
                <a:cs typeface="Verdana" pitchFamily="34" charset="0"/>
              </a:rPr>
              <a:t>instruction is zero</a:t>
            </a:r>
          </a:p>
        </p:txBody>
      </p:sp>
      <p:sp>
        <p:nvSpPr>
          <p:cNvPr id="14" name="Line Callout 2 13"/>
          <p:cNvSpPr/>
          <p:nvPr/>
        </p:nvSpPr>
        <p:spPr>
          <a:xfrm>
            <a:off x="62552" y="2095500"/>
            <a:ext cx="2299648" cy="952500"/>
          </a:xfrm>
          <a:prstGeom prst="borderCallout2">
            <a:avLst>
              <a:gd name="adj1" fmla="val 99858"/>
              <a:gd name="adj2" fmla="val 90354"/>
              <a:gd name="adj3" fmla="val 129399"/>
              <a:gd name="adj4" fmla="val 90348"/>
              <a:gd name="adj5" fmla="val 195897"/>
              <a:gd name="adj6" fmla="val 20519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Sign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dirty="0">
              <a:solidFill>
                <a:schemeClr val="tx1"/>
              </a:solidFill>
              <a:latin typeface="Verdana" pitchFamily="34" charset="0"/>
              <a:ea typeface="Verdana" pitchFamily="34" charset="0"/>
              <a:cs typeface="Verdana" pitchFamily="34" charset="0"/>
            </a:endParaRPr>
          </a:p>
          <a:p>
            <a:pPr algn="ctr"/>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when the result of any computation is negative</a:t>
            </a:r>
          </a:p>
        </p:txBody>
      </p:sp>
      <p:sp>
        <p:nvSpPr>
          <p:cNvPr id="16" name="Line Callout 2 15"/>
          <p:cNvSpPr/>
          <p:nvPr/>
        </p:nvSpPr>
        <p:spPr>
          <a:xfrm>
            <a:off x="6388431" y="4419600"/>
            <a:ext cx="2667000" cy="1092995"/>
          </a:xfrm>
          <a:prstGeom prst="borderCallout2">
            <a:avLst>
              <a:gd name="adj1" fmla="val 48942"/>
              <a:gd name="adj2" fmla="val 61"/>
              <a:gd name="adj3" fmla="val 49483"/>
              <a:gd name="adj4" fmla="val -9402"/>
              <a:gd name="adj5" fmla="val -25853"/>
              <a:gd name="adj6" fmla="val -78432"/>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Tarp </a:t>
            </a:r>
            <a:r>
              <a:rPr lang="en-US" sz="1200" b="1" dirty="0" smtClean="0">
                <a:solidFill>
                  <a:schemeClr val="tx1"/>
                </a:solidFill>
                <a:latin typeface="Verdana" pitchFamily="34" charset="0"/>
                <a:ea typeface="Verdana" pitchFamily="34" charset="0"/>
                <a:cs typeface="Verdana" pitchFamily="34" charset="0"/>
              </a:rPr>
              <a:t>Flag</a:t>
            </a:r>
          </a:p>
          <a:p>
            <a:pPr algn="just"/>
            <a:r>
              <a:rPr lang="en-US" sz="1200" dirty="0" smtClean="0">
                <a:solidFill>
                  <a:schemeClr val="tx1"/>
                </a:solidFill>
                <a:latin typeface="Verdana" pitchFamily="34" charset="0"/>
                <a:ea typeface="Verdana" pitchFamily="34" charset="0"/>
                <a:cs typeface="Verdana" pitchFamily="34" charset="0"/>
              </a:rPr>
              <a:t>If </a:t>
            </a:r>
            <a:r>
              <a:rPr lang="en-US" sz="1200" dirty="0">
                <a:solidFill>
                  <a:schemeClr val="tx1"/>
                </a:solidFill>
                <a:latin typeface="Verdana" pitchFamily="34" charset="0"/>
                <a:ea typeface="Verdana" pitchFamily="34" charset="0"/>
                <a:cs typeface="Verdana" pitchFamily="34" charset="0"/>
              </a:rPr>
              <a:t>this flag is set, the processor enters the single step execution </a:t>
            </a:r>
            <a:r>
              <a:rPr lang="en-US" sz="1200" dirty="0" smtClean="0">
                <a:solidFill>
                  <a:schemeClr val="tx1"/>
                </a:solidFill>
                <a:latin typeface="Verdana" pitchFamily="34" charset="0"/>
                <a:ea typeface="Verdana" pitchFamily="34" charset="0"/>
                <a:cs typeface="Verdana" pitchFamily="34" charset="0"/>
              </a:rPr>
              <a:t>mode by generating internal interrupts after the execution of each instruction</a:t>
            </a:r>
            <a:endParaRPr lang="en-US" sz="1200" dirty="0">
              <a:solidFill>
                <a:schemeClr val="tx1"/>
              </a:solidFill>
              <a:latin typeface="Verdana" pitchFamily="34" charset="0"/>
              <a:ea typeface="Verdana" pitchFamily="34" charset="0"/>
              <a:cs typeface="Verdana" pitchFamily="34" charset="0"/>
            </a:endParaRPr>
          </a:p>
        </p:txBody>
      </p:sp>
      <p:sp>
        <p:nvSpPr>
          <p:cNvPr id="17" name="Line Callout 2 16"/>
          <p:cNvSpPr/>
          <p:nvPr/>
        </p:nvSpPr>
        <p:spPr>
          <a:xfrm>
            <a:off x="6019800" y="5562600"/>
            <a:ext cx="3048000" cy="1066800"/>
          </a:xfrm>
          <a:prstGeom prst="borderCallout2">
            <a:avLst>
              <a:gd name="adj1" fmla="val -677"/>
              <a:gd name="adj2" fmla="val 5323"/>
              <a:gd name="adj3" fmla="val -29464"/>
              <a:gd name="adj4" fmla="val 5434"/>
              <a:gd name="adj5" fmla="val -124699"/>
              <a:gd name="adj6" fmla="val -72519"/>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Interrupt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a:solidFill>
                <a:schemeClr val="tx1"/>
              </a:solidFill>
              <a:latin typeface="Verdana" pitchFamily="34" charset="0"/>
              <a:ea typeface="Verdana" pitchFamily="34" charset="0"/>
              <a:cs typeface="Verdana" pitchFamily="34" charset="0"/>
            </a:endParaRPr>
          </a:p>
          <a:p>
            <a:pPr algn="ctr"/>
            <a:r>
              <a:rPr lang="en-US" sz="1200" dirty="0" smtClean="0">
                <a:solidFill>
                  <a:schemeClr val="tx1"/>
                </a:solidFill>
                <a:latin typeface="Verdana" pitchFamily="34" charset="0"/>
                <a:ea typeface="Verdana" pitchFamily="34" charset="0"/>
                <a:cs typeface="Verdana" pitchFamily="34" charset="0"/>
              </a:rPr>
              <a:t>Causes the 8086 to recognize external mask interrupts; clearing IF disables these interrupts.</a:t>
            </a:r>
          </a:p>
        </p:txBody>
      </p:sp>
      <p:sp>
        <p:nvSpPr>
          <p:cNvPr id="19" name="Line Callout 2 18"/>
          <p:cNvSpPr/>
          <p:nvPr/>
        </p:nvSpPr>
        <p:spPr>
          <a:xfrm>
            <a:off x="1281752" y="5562600"/>
            <a:ext cx="4572000" cy="1169195"/>
          </a:xfrm>
          <a:prstGeom prst="borderCallout2">
            <a:avLst>
              <a:gd name="adj1" fmla="val -1622"/>
              <a:gd name="adj2" fmla="val 83453"/>
              <a:gd name="adj3" fmla="val -39345"/>
              <a:gd name="adj4" fmla="val 83278"/>
              <a:gd name="adj5" fmla="val -109940"/>
              <a:gd name="adj6" fmla="val 43205"/>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Direction </a:t>
            </a:r>
            <a:r>
              <a:rPr lang="en-US" sz="1200" b="1" dirty="0" smtClean="0">
                <a:solidFill>
                  <a:schemeClr val="tx1"/>
                </a:solidFill>
                <a:latin typeface="Verdana" pitchFamily="34" charset="0"/>
                <a:ea typeface="Verdana" pitchFamily="34" charset="0"/>
                <a:cs typeface="Verdana" pitchFamily="34" charset="0"/>
              </a:rPr>
              <a:t>Flag</a:t>
            </a:r>
            <a:endParaRPr lang="en-US" sz="1200" b="1" dirty="0">
              <a:solidFill>
                <a:schemeClr val="tx1"/>
              </a:solidFill>
              <a:latin typeface="Verdana" pitchFamily="34" charset="0"/>
              <a:ea typeface="Verdana" pitchFamily="34" charset="0"/>
              <a:cs typeface="Verdana" pitchFamily="34" charset="0"/>
            </a:endParaRPr>
          </a:p>
          <a:p>
            <a:pPr algn="just"/>
            <a:r>
              <a:rPr lang="en-US" sz="1100" dirty="0" smtClean="0">
                <a:solidFill>
                  <a:schemeClr val="tx1"/>
                </a:solidFill>
                <a:latin typeface="Verdana" pitchFamily="34" charset="0"/>
                <a:ea typeface="Verdana" pitchFamily="34" charset="0"/>
                <a:cs typeface="Verdana" pitchFamily="34" charset="0"/>
              </a:rPr>
              <a:t>This </a:t>
            </a:r>
            <a:r>
              <a:rPr lang="en-US" sz="1100" dirty="0">
                <a:solidFill>
                  <a:schemeClr val="tx1"/>
                </a:solidFill>
                <a:latin typeface="Verdana" pitchFamily="34" charset="0"/>
                <a:ea typeface="Verdana" pitchFamily="34" charset="0"/>
                <a:cs typeface="Verdana" pitchFamily="34" charset="0"/>
              </a:rPr>
              <a:t>is used by string manipulation instructions. If this flag bit is ‘0’, the string is processed beginning from the lowest address to the highest address, i.e., auto incrementing mode. Otherwise, the string is processed from the highest address towards the lowest address, i.e., auto incrementing mode.</a:t>
            </a:r>
          </a:p>
        </p:txBody>
      </p:sp>
      <p:sp>
        <p:nvSpPr>
          <p:cNvPr id="20" name="Line Callout 2 19"/>
          <p:cNvSpPr/>
          <p:nvPr/>
        </p:nvSpPr>
        <p:spPr>
          <a:xfrm>
            <a:off x="62552" y="4469605"/>
            <a:ext cx="4890448" cy="1169195"/>
          </a:xfrm>
          <a:prstGeom prst="borderCallout2">
            <a:avLst>
              <a:gd name="adj1" fmla="val 822"/>
              <a:gd name="adj2" fmla="val 3404"/>
              <a:gd name="adj3" fmla="val -28754"/>
              <a:gd name="adj4" fmla="val 3229"/>
              <a:gd name="adj5" fmla="val -29288"/>
              <a:gd name="adj6" fmla="val 4943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Over flow </a:t>
            </a:r>
            <a:r>
              <a:rPr lang="en-US" sz="1200" b="1" dirty="0" smtClean="0">
                <a:solidFill>
                  <a:schemeClr val="tx1"/>
                </a:solidFill>
                <a:latin typeface="Verdana" pitchFamily="34" charset="0"/>
                <a:ea typeface="Verdana" pitchFamily="34" charset="0"/>
                <a:cs typeface="Verdana" pitchFamily="34" charset="0"/>
              </a:rPr>
              <a:t>Flag</a:t>
            </a:r>
          </a:p>
          <a:p>
            <a:pPr algn="ctr"/>
            <a:r>
              <a:rPr lang="en-US" sz="1100" dirty="0" smtClean="0">
                <a:solidFill>
                  <a:schemeClr val="tx1"/>
                </a:solidFill>
                <a:latin typeface="Verdana" pitchFamily="34" charset="0"/>
                <a:ea typeface="Verdana" pitchFamily="34" charset="0"/>
                <a:cs typeface="Verdana" pitchFamily="34" charset="0"/>
              </a:rPr>
              <a:t>This </a:t>
            </a:r>
            <a:r>
              <a:rPr lang="en-US" sz="1100" dirty="0">
                <a:solidFill>
                  <a:schemeClr val="tx1"/>
                </a:solidFill>
                <a:latin typeface="Verdana" pitchFamily="34" charset="0"/>
                <a:ea typeface="Verdana" pitchFamily="34" charset="0"/>
                <a:cs typeface="Verdana" pitchFamily="34" charset="0"/>
              </a:rPr>
              <a:t>flag is set, if an overflow occurs, </a:t>
            </a:r>
            <a:r>
              <a:rPr lang="en-US" sz="1100" dirty="0" err="1">
                <a:solidFill>
                  <a:schemeClr val="tx1"/>
                </a:solidFill>
                <a:latin typeface="Verdana" pitchFamily="34" charset="0"/>
                <a:ea typeface="Verdana" pitchFamily="34" charset="0"/>
                <a:cs typeface="Verdana" pitchFamily="34" charset="0"/>
              </a:rPr>
              <a:t>i.e</a:t>
            </a:r>
            <a:r>
              <a:rPr lang="en-US" sz="1100" dirty="0">
                <a:solidFill>
                  <a:schemeClr val="tx1"/>
                </a:solidFill>
                <a:latin typeface="Verdana" pitchFamily="34" charset="0"/>
                <a:ea typeface="Verdana" pitchFamily="34" charset="0"/>
                <a:cs typeface="Verdana" pitchFamily="34" charset="0"/>
              </a:rPr>
              <a:t>, if the result of a signed operation is large enough to accommodate in a destination register. The result is of more than 7-bits in size in case of 8-bit signed operation and more than 15-bits in size in case of 16-bit sign operations, then the overflow will be set. </a:t>
            </a:r>
          </a:p>
        </p:txBody>
      </p:sp>
      <p:sp>
        <p:nvSpPr>
          <p:cNvPr id="21" name="TextBox 2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681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6" grpId="0" animBg="1"/>
      <p:bldP spid="17" grpId="0" animBg="1"/>
      <p:bldP spid="19"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36</a:t>
            </a:fld>
            <a:endParaRPr lang="en-US" dirty="0"/>
          </a:p>
        </p:txBody>
      </p:sp>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smtClean="0"/>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70319774"/>
              </p:ext>
            </p:extLst>
          </p:nvPr>
        </p:nvGraphicFramePr>
        <p:xfrm>
          <a:off x="263856" y="2882624"/>
          <a:ext cx="8610600" cy="3795680"/>
        </p:xfrm>
        <a:graphic>
          <a:graphicData uri="http://schemas.openxmlformats.org/drawingml/2006/table">
            <a:tbl>
              <a:tblPr firstRow="1" bandRow="1">
                <a:tableStyleId>{93296810-A885-4BE3-A3E7-6D5BEEA58F35}</a:tableStyleId>
              </a:tblPr>
              <a:tblGrid>
                <a:gridCol w="838200"/>
                <a:gridCol w="2743200"/>
                <a:gridCol w="1752600"/>
                <a:gridCol w="3276600"/>
              </a:tblGrid>
              <a:tr h="335310">
                <a:tc>
                  <a:txBody>
                    <a:bodyPr/>
                    <a:lstStyle/>
                    <a:p>
                      <a:pPr algn="ctr"/>
                      <a:r>
                        <a:rPr lang="en-US" sz="1400" dirty="0" err="1" smtClean="0">
                          <a:latin typeface="Verdana" pitchFamily="34" charset="0"/>
                          <a:ea typeface="Verdana" pitchFamily="34" charset="0"/>
                          <a:cs typeface="Verdana" pitchFamily="34" charset="0"/>
                        </a:rPr>
                        <a:t>Sl.No</a:t>
                      </a:r>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Type</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Register width</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Name of register</a:t>
                      </a:r>
                      <a:endParaRPr lang="en-US" sz="1400" dirty="0">
                        <a:latin typeface="Verdana" pitchFamily="34" charset="0"/>
                        <a:ea typeface="Verdana" pitchFamily="34" charset="0"/>
                        <a:cs typeface="Verdana" pitchFamily="34" charset="0"/>
                      </a:endParaRPr>
                    </a:p>
                  </a:txBody>
                  <a:tcPr marL="91434" marR="91434" marT="45722" marB="45722"/>
                </a:tc>
              </a:tr>
              <a:tr h="501594">
                <a:tc rowSpan="2">
                  <a:txBody>
                    <a:bodyPr/>
                    <a:lstStyle/>
                    <a:p>
                      <a:pPr algn="ctr"/>
                      <a:r>
                        <a:rPr lang="en-US" sz="1400" b="1" dirty="0" smtClean="0">
                          <a:latin typeface="Verdana" pitchFamily="34" charset="0"/>
                          <a:ea typeface="Verdana" pitchFamily="34" charset="0"/>
                          <a:cs typeface="Verdana" pitchFamily="34" charset="0"/>
                        </a:rPr>
                        <a:t>1</a:t>
                      </a:r>
                      <a:endParaRPr lang="en-US" sz="1400" b="1" dirty="0">
                        <a:latin typeface="Verdana" pitchFamily="34" charset="0"/>
                        <a:ea typeface="Verdana" pitchFamily="34" charset="0"/>
                        <a:cs typeface="Verdana" pitchFamily="34" charset="0"/>
                      </a:endParaRPr>
                    </a:p>
                  </a:txBody>
                  <a:tcPr marL="91434" marR="91434" marT="45722" marB="45722"/>
                </a:tc>
                <a:tc rowSpan="2">
                  <a:txBody>
                    <a:bodyPr/>
                    <a:lstStyle/>
                    <a:p>
                      <a:r>
                        <a:rPr lang="en-US" sz="1400" b="1" dirty="0" smtClean="0">
                          <a:latin typeface="Verdana" pitchFamily="34" charset="0"/>
                          <a:ea typeface="Verdana" pitchFamily="34" charset="0"/>
                          <a:cs typeface="Verdana" pitchFamily="34" charset="0"/>
                        </a:rPr>
                        <a:t>General purpose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AX, BX, CX, DX</a:t>
                      </a:r>
                      <a:endParaRPr lang="en-US" sz="1400" b="1" dirty="0">
                        <a:latin typeface="Verdana" pitchFamily="34" charset="0"/>
                        <a:ea typeface="Verdana" pitchFamily="34" charset="0"/>
                        <a:cs typeface="Verdana" pitchFamily="34" charset="0"/>
                      </a:endParaRPr>
                    </a:p>
                  </a:txBody>
                  <a:tcPr marL="91434" marR="91434" marT="45722" marB="45722"/>
                </a:tc>
              </a:tr>
              <a:tr h="473551">
                <a:tc vMerge="1">
                  <a:txBody>
                    <a:bodyPr/>
                    <a:lstStyle/>
                    <a:p>
                      <a:endParaRPr lang="en-US"/>
                    </a:p>
                  </a:txBody>
                  <a:tcPr/>
                </a:tc>
                <a:tc vMerge="1">
                  <a:txBody>
                    <a:bodyPr/>
                    <a:lstStyle/>
                    <a:p>
                      <a:endParaRPr lang="en-US"/>
                    </a:p>
                  </a:txBody>
                  <a:tcPr/>
                </a:tc>
                <a:tc>
                  <a:txBody>
                    <a:bodyPr/>
                    <a:lstStyle/>
                    <a:p>
                      <a:r>
                        <a:rPr lang="en-US" sz="1400" b="1" dirty="0" smtClean="0">
                          <a:latin typeface="Verdana" pitchFamily="34" charset="0"/>
                          <a:ea typeface="Verdana" pitchFamily="34" charset="0"/>
                          <a:cs typeface="Verdana" pitchFamily="34" charset="0"/>
                        </a:rPr>
                        <a:t>8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AL, AH, BL, BH, CL, CH, DL,</a:t>
                      </a:r>
                      <a:r>
                        <a:rPr lang="en-US" sz="1400" b="1" baseline="0" dirty="0" smtClean="0">
                          <a:latin typeface="Verdana" pitchFamily="34" charset="0"/>
                          <a:ea typeface="Verdana" pitchFamily="34" charset="0"/>
                          <a:cs typeface="Verdana" pitchFamily="34" charset="0"/>
                        </a:rPr>
                        <a:t> DH</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2</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Pointer</a:t>
                      </a:r>
                      <a:r>
                        <a:rPr lang="en-US" sz="1400" b="1" baseline="0" dirty="0" smtClean="0">
                          <a:latin typeface="Verdana" pitchFamily="34" charset="0"/>
                          <a:ea typeface="Verdana" pitchFamily="34" charset="0"/>
                          <a:cs typeface="Verdana" pitchFamily="34" charset="0"/>
                        </a:rPr>
                        <a: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SP, BP</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3</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Index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SI, DI</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4</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Instruction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IP</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5</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Segment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CS,</a:t>
                      </a:r>
                      <a:r>
                        <a:rPr lang="en-US" sz="1400" b="1" baseline="0" dirty="0" smtClean="0">
                          <a:latin typeface="Verdana" pitchFamily="34" charset="0"/>
                          <a:ea typeface="Verdana" pitchFamily="34" charset="0"/>
                          <a:cs typeface="Verdana" pitchFamily="34" charset="0"/>
                        </a:rPr>
                        <a:t> DS, SS, ES</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6</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Flag (PSW)</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Flag register</a:t>
                      </a:r>
                      <a:endParaRPr lang="en-US" sz="1400" b="1" dirty="0">
                        <a:latin typeface="Verdana" pitchFamily="34" charset="0"/>
                        <a:ea typeface="Verdana" pitchFamily="34" charset="0"/>
                        <a:cs typeface="Verdana" pitchFamily="34" charset="0"/>
                      </a:endParaRPr>
                    </a:p>
                  </a:txBody>
                  <a:tcPr marL="91434" marR="91434" marT="45722" marB="45722"/>
                </a:tc>
              </a:tr>
            </a:tbl>
          </a:graphicData>
        </a:graphic>
      </p:graphicFrame>
      <p:sp>
        <p:nvSpPr>
          <p:cNvPr id="9" name="Rectangle 8"/>
          <p:cNvSpPr/>
          <p:nvPr/>
        </p:nvSpPr>
        <p:spPr>
          <a:xfrm>
            <a:off x="152400" y="990600"/>
            <a:ext cx="1905000" cy="830997"/>
          </a:xfrm>
          <a:prstGeom prst="rect">
            <a:avLst/>
          </a:prstGeom>
        </p:spPr>
        <p:txBody>
          <a:bodyPr wrap="square">
            <a:spAutoFit/>
          </a:bodyPr>
          <a:lstStyle/>
          <a:p>
            <a:pPr algn="r"/>
            <a:r>
              <a:rPr lang="en-US" sz="1600" b="1" dirty="0" smtClean="0">
                <a:solidFill>
                  <a:srgbClr val="0070C0"/>
                </a:solidFill>
                <a:latin typeface="Verdana" pitchFamily="34" charset="0"/>
                <a:ea typeface="Verdana" pitchFamily="34" charset="0"/>
                <a:cs typeface="Verdana" pitchFamily="34" charset="0"/>
              </a:rPr>
              <a:t>8086 registers </a:t>
            </a:r>
            <a:r>
              <a:rPr lang="en-US" sz="1600" b="1" dirty="0">
                <a:solidFill>
                  <a:srgbClr val="0070C0"/>
                </a:solidFill>
                <a:latin typeface="Verdana" pitchFamily="34" charset="0"/>
                <a:ea typeface="Verdana" pitchFamily="34" charset="0"/>
                <a:cs typeface="Verdana" pitchFamily="34" charset="0"/>
              </a:rPr>
              <a:t>categorized into </a:t>
            </a:r>
            <a:r>
              <a:rPr lang="en-US" sz="1600" b="1" dirty="0" smtClean="0">
                <a:solidFill>
                  <a:srgbClr val="0070C0"/>
                </a:solidFill>
                <a:latin typeface="Verdana" pitchFamily="34" charset="0"/>
                <a:ea typeface="Verdana" pitchFamily="34" charset="0"/>
                <a:cs typeface="Verdana" pitchFamily="34" charset="0"/>
              </a:rPr>
              <a:t>4 groups </a:t>
            </a:r>
            <a:endParaRPr lang="en-US" sz="1600" b="1" dirty="0">
              <a:solidFill>
                <a:srgbClr val="0070C0"/>
              </a:solidFill>
              <a:latin typeface="Verdana" pitchFamily="34" charset="0"/>
              <a:ea typeface="Verdana" pitchFamily="34" charset="0"/>
              <a:cs typeface="Verdana" pitchFamily="34" charset="0"/>
            </a:endParaRPr>
          </a:p>
        </p:txBody>
      </p:sp>
      <p:cxnSp>
        <p:nvCxnSpPr>
          <p:cNvPr id="10" name="Straight Connector 9"/>
          <p:cNvCxnSpPr/>
          <p:nvPr/>
        </p:nvCxnSpPr>
        <p:spPr>
          <a:xfrm>
            <a:off x="2033889" y="1100554"/>
            <a:ext cx="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449686430"/>
              </p:ext>
            </p:extLst>
          </p:nvPr>
        </p:nvGraphicFramePr>
        <p:xfrm>
          <a:off x="4038600" y="1295400"/>
          <a:ext cx="5029199" cy="609600"/>
        </p:xfrm>
        <a:graphic>
          <a:graphicData uri="http://schemas.openxmlformats.org/drawingml/2006/table">
            <a:tbl>
              <a:tblPr>
                <a:tableStyleId>{5C22544A-7EE6-4342-B048-85BDC9FD1C3A}</a:tableStyleId>
              </a:tblPr>
              <a:tblGrid>
                <a:gridCol w="298765"/>
                <a:gridCol w="298765"/>
                <a:gridCol w="298765"/>
                <a:gridCol w="298765"/>
                <a:gridCol w="348557"/>
                <a:gridCol w="348557"/>
                <a:gridCol w="348557"/>
                <a:gridCol w="348557"/>
                <a:gridCol w="298765"/>
                <a:gridCol w="298765"/>
                <a:gridCol w="298765"/>
                <a:gridCol w="348557"/>
                <a:gridCol w="298765"/>
                <a:gridCol w="298765"/>
                <a:gridCol w="298765"/>
                <a:gridCol w="298764"/>
              </a:tblGrid>
              <a:tr h="215153">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15</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14</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13</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12</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11</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10</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9</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8</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7</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6</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5</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4</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3</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2</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0</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r>
              <a:tr h="394447">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OF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DF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IF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TF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SF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ZF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AF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PF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CF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r>
            </a:tbl>
          </a:graphicData>
        </a:graphic>
      </p:graphicFrame>
      <p:pic>
        <p:nvPicPr>
          <p:cNvPr id="1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1177" y="981136"/>
            <a:ext cx="1714551" cy="168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258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37</a:t>
            </a:fld>
            <a:endParaRPr lang="en-US" dirty="0"/>
          </a:p>
        </p:txBody>
      </p:sp>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smtClean="0"/>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30916814"/>
              </p:ext>
            </p:extLst>
          </p:nvPr>
        </p:nvGraphicFramePr>
        <p:xfrm>
          <a:off x="348740" y="914400"/>
          <a:ext cx="8566660" cy="5754845"/>
        </p:xfrm>
        <a:graphic>
          <a:graphicData uri="http://schemas.openxmlformats.org/drawingml/2006/table">
            <a:tbl>
              <a:tblPr firstRow="1" bandRow="1">
                <a:tableStyleId>{21E4AEA4-8DFA-4A89-87EB-49C32662AFE0}</a:tableStyleId>
              </a:tblPr>
              <a:tblGrid>
                <a:gridCol w="1022860"/>
                <a:gridCol w="2998237"/>
                <a:gridCol w="4545563"/>
              </a:tblGrid>
              <a:tr h="335310">
                <a:tc>
                  <a:txBody>
                    <a:bodyPr/>
                    <a:lstStyle/>
                    <a:p>
                      <a:pPr algn="ctr"/>
                      <a:r>
                        <a:rPr lang="en-US" sz="1200" b="1" dirty="0" smtClean="0"/>
                        <a:t>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smtClean="0"/>
                        <a:t>Name</a:t>
                      </a:r>
                      <a:r>
                        <a:rPr lang="en-US" sz="1200" b="1" baseline="0" dirty="0" smtClean="0"/>
                        <a:t> of the 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smtClean="0"/>
                        <a:t>Special Function</a:t>
                      </a:r>
                      <a:endParaRPr lang="en-US" sz="1200" b="1" dirty="0">
                        <a:latin typeface="Verdana" pitchFamily="34" charset="0"/>
                        <a:ea typeface="Verdana" pitchFamily="34" charset="0"/>
                        <a:cs typeface="Verdana" pitchFamily="34" charset="0"/>
                      </a:endParaRPr>
                    </a:p>
                  </a:txBody>
                  <a:tcPr marL="91434" marR="91434" marT="45722" marB="45722"/>
                </a:tc>
              </a:tr>
              <a:tr h="579090">
                <a:tc>
                  <a:txBody>
                    <a:bodyPr/>
                    <a:lstStyle/>
                    <a:p>
                      <a:pPr algn="ctr"/>
                      <a:r>
                        <a:rPr lang="en-US" sz="1400" b="1" dirty="0" smtClean="0"/>
                        <a:t>AX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16-bit Accumulator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Stores the 16-bit results of</a:t>
                      </a:r>
                      <a:r>
                        <a:rPr lang="en-US" sz="1200" b="1" baseline="0" dirty="0" smtClean="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tr>
              <a:tr h="533400">
                <a:tc>
                  <a:txBody>
                    <a:bodyPr/>
                    <a:lstStyle/>
                    <a:p>
                      <a:pPr algn="ctr"/>
                      <a:r>
                        <a:rPr lang="en-US" sz="1400" b="1" dirty="0" smtClean="0"/>
                        <a:t>AL</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8-bit Accumulator</a:t>
                      </a:r>
                    </a:p>
                    <a:p>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Stores the 8-bit results of</a:t>
                      </a:r>
                      <a:r>
                        <a:rPr lang="en-US" sz="1200" b="1" baseline="0" dirty="0" smtClean="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BX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Base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base value in base addressing</a:t>
                      </a:r>
                      <a:r>
                        <a:rPr lang="en-US" sz="1200" b="1" baseline="0" dirty="0" smtClean="0"/>
                        <a:t> mode to access memory data</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CX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Count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count value in SHIFT,</a:t>
                      </a:r>
                      <a:r>
                        <a:rPr lang="en-US" sz="1200" b="1" baseline="0" dirty="0" smtClean="0"/>
                        <a:t> ROTATE and LOOP instructions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DX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Data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a:t>
                      </a:r>
                      <a:r>
                        <a:rPr lang="en-US" sz="1200" b="1" baseline="0" dirty="0" smtClean="0"/>
                        <a:t> data for multiplication and division operations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SP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Stack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offset address</a:t>
                      </a:r>
                      <a:r>
                        <a:rPr lang="en-US" sz="1200" b="1" baseline="0" dirty="0" smtClean="0"/>
                        <a:t> of top stack memory</a:t>
                      </a:r>
                      <a:endParaRPr lang="en-US" sz="1200" b="1" dirty="0">
                        <a:latin typeface="Verdana" pitchFamily="34" charset="0"/>
                        <a:ea typeface="Verdana" pitchFamily="34" charset="0"/>
                        <a:cs typeface="Verdana" pitchFamily="34" charset="0"/>
                      </a:endParaRPr>
                    </a:p>
                  </a:txBody>
                  <a:tcPr marL="91434" marR="91434" marT="45722" marB="45722"/>
                </a:tc>
              </a:tr>
              <a:tr h="762000">
                <a:tc>
                  <a:txBody>
                    <a:bodyPr/>
                    <a:lstStyle/>
                    <a:p>
                      <a:pPr algn="ctr"/>
                      <a:r>
                        <a:rPr lang="en-US" sz="1400" b="1" dirty="0" smtClean="0"/>
                        <a:t>BP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Base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base value</a:t>
                      </a:r>
                      <a:r>
                        <a:rPr lang="en-US" sz="1200" b="1" baseline="0" dirty="0" smtClean="0"/>
                        <a:t> in base addressing using SS register to access data from stack memory</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SI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Source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index value of source</a:t>
                      </a:r>
                      <a:r>
                        <a:rPr lang="en-US" sz="1200" b="1" baseline="0" dirty="0" smtClean="0"/>
                        <a:t> operand (data) for string instructions</a:t>
                      </a:r>
                      <a:endParaRPr lang="en-US" sz="12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t>DI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Data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index value of destination operand (data) for</a:t>
                      </a:r>
                      <a:r>
                        <a:rPr lang="en-US" sz="1200" b="1" baseline="0" dirty="0" smtClean="0"/>
                        <a:t> string operations</a:t>
                      </a:r>
                      <a:endParaRPr lang="en-US" sz="1200" b="1" dirty="0">
                        <a:latin typeface="Verdana" pitchFamily="34" charset="0"/>
                        <a:ea typeface="Verdana" pitchFamily="34" charset="0"/>
                        <a:cs typeface="Verdana" pitchFamily="34" charset="0"/>
                      </a:endParaRPr>
                    </a:p>
                  </a:txBody>
                  <a:tcPr marL="91434" marR="91434" marT="45722" marB="45722"/>
                </a:tc>
              </a:tr>
            </a:tbl>
          </a:graphicData>
        </a:graphic>
      </p:graphicFrame>
      <p:sp>
        <p:nvSpPr>
          <p:cNvPr id="4" name="TextBox 3"/>
          <p:cNvSpPr txBox="1"/>
          <p:nvPr/>
        </p:nvSpPr>
        <p:spPr>
          <a:xfrm>
            <a:off x="5105400" y="169771"/>
            <a:ext cx="3853940" cy="338554"/>
          </a:xfrm>
          <a:prstGeom prst="rect">
            <a:avLst/>
          </a:prstGeom>
          <a:noFill/>
        </p:spPr>
        <p:txBody>
          <a:bodyPr wrap="none" rtlCol="0">
            <a:spAutoFit/>
          </a:bodyPr>
          <a:lstStyle/>
          <a:p>
            <a:r>
              <a:rPr lang="en-US" sz="1600" b="1" dirty="0" smtClean="0"/>
              <a:t>Registers and Special Functions</a:t>
            </a:r>
            <a:endParaRPr lang="en-US" sz="1600" b="1" dirty="0"/>
          </a:p>
        </p:txBody>
      </p:sp>
    </p:spTree>
    <p:extLst>
      <p:ext uri="{BB962C8B-B14F-4D97-AF65-F5344CB8AC3E}">
        <p14:creationId xmlns:p14="http://schemas.microsoft.com/office/powerpoint/2010/main" val="2233904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latin typeface="Octapost NBP" pitchFamily="2" charset="0"/>
              </a:rPr>
              <a:t>ADDRESSING MODES</a:t>
            </a:r>
            <a:br>
              <a:rPr lang="en-US" sz="3600" dirty="0" smtClean="0">
                <a:latin typeface="Octapost NBP" pitchFamily="2" charset="0"/>
              </a:rPr>
            </a:br>
            <a:r>
              <a:rPr lang="en-US" sz="3600" dirty="0" smtClean="0">
                <a:latin typeface="Octapost NBP" pitchFamily="2" charset="0"/>
              </a:rPr>
              <a:t>                     &amp;</a:t>
            </a:r>
            <a:br>
              <a:rPr lang="en-US" sz="3600" dirty="0" smtClean="0">
                <a:latin typeface="Octapost NBP" pitchFamily="2" charset="0"/>
              </a:rPr>
            </a:br>
            <a:r>
              <a:rPr lang="en-US" sz="3600" dirty="0" smtClean="0">
                <a:latin typeface="Octapost NBP" pitchFamily="2" charset="0"/>
              </a:rPr>
              <a:t>Instruction set</a:t>
            </a:r>
            <a:endParaRPr lang="en-US" sz="3600" dirty="0">
              <a:latin typeface="Octapost NBP" pitchFamily="2" charset="0"/>
            </a:endParaRPr>
          </a:p>
        </p:txBody>
      </p:sp>
    </p:spTree>
    <p:extLst>
      <p:ext uri="{BB962C8B-B14F-4D97-AF65-F5344CB8AC3E}">
        <p14:creationId xmlns:p14="http://schemas.microsoft.com/office/powerpoint/2010/main" val="1164914713"/>
      </p:ext>
    </p:extLst>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39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8194" name="Picture 2" descr="C:\Users\AMMU\Desktop\Scans\yt.tif"/>
          <p:cNvPicPr>
            <a:picLocks noChangeAspect="1" noChangeArrowheads="1"/>
          </p:cNvPicPr>
          <p:nvPr/>
        </p:nvPicPr>
        <p:blipFill>
          <a:blip r:embed="rId3" cstate="print">
            <a:lum bright="-30000" contrast="35000"/>
            <a:extLst>
              <a:ext uri="{28A0092B-C50C-407E-A947-70E740481C1C}">
                <a14:useLocalDpi xmlns:a14="http://schemas.microsoft.com/office/drawing/2010/main" val="0"/>
              </a:ext>
            </a:extLst>
          </a:blip>
          <a:srcRect/>
          <a:stretch>
            <a:fillRect/>
          </a:stretch>
        </p:blipFill>
        <p:spPr bwMode="auto">
          <a:xfrm>
            <a:off x="139545" y="1239837"/>
            <a:ext cx="4722813" cy="3941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1457927"/>
            <a:ext cx="1600200" cy="3723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9106" y="3454894"/>
            <a:ext cx="1600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14758" y="915889"/>
            <a:ext cx="3976842" cy="738664"/>
          </a:xfrm>
          <a:prstGeom prst="rect">
            <a:avLst/>
          </a:prstGeom>
          <a:ln>
            <a:solidFill>
              <a:srgbClr val="FF0000"/>
            </a:solidFill>
          </a:ln>
        </p:spPr>
        <p:txBody>
          <a:bodyPr wrap="square">
            <a:spAutoFit/>
          </a:bodyPr>
          <a:lstStyle/>
          <a:p>
            <a:pPr algn="ctr"/>
            <a:r>
              <a:rPr lang="en-US" sz="1400" b="1" dirty="0">
                <a:solidFill>
                  <a:srgbClr val="0070C0"/>
                </a:solidFill>
              </a:rPr>
              <a:t>Program</a:t>
            </a:r>
            <a:r>
              <a:rPr lang="en-US" sz="1400" dirty="0">
                <a:solidFill>
                  <a:srgbClr val="0070C0"/>
                </a:solidFill>
              </a:rPr>
              <a:t> </a:t>
            </a:r>
            <a:endParaRPr lang="en-US" sz="1400" dirty="0" smtClean="0">
              <a:solidFill>
                <a:srgbClr val="0070C0"/>
              </a:solidFill>
            </a:endParaRPr>
          </a:p>
          <a:p>
            <a:pPr algn="ctr"/>
            <a:r>
              <a:rPr lang="en-US" sz="1400" b="1" dirty="0" smtClean="0"/>
              <a:t>A </a:t>
            </a:r>
            <a:r>
              <a:rPr lang="en-US" sz="1400" b="1" dirty="0"/>
              <a:t>set of instructions written to solve a problem.</a:t>
            </a:r>
          </a:p>
        </p:txBody>
      </p:sp>
      <p:sp>
        <p:nvSpPr>
          <p:cNvPr id="8" name="Rectangle 7"/>
          <p:cNvSpPr/>
          <p:nvPr/>
        </p:nvSpPr>
        <p:spPr>
          <a:xfrm>
            <a:off x="5014758" y="1865293"/>
            <a:ext cx="3976842" cy="954107"/>
          </a:xfrm>
          <a:prstGeom prst="rect">
            <a:avLst/>
          </a:prstGeom>
          <a:ln>
            <a:solidFill>
              <a:srgbClr val="FF0000"/>
            </a:solidFill>
          </a:ln>
        </p:spPr>
        <p:txBody>
          <a:bodyPr wrap="square">
            <a:spAutoFit/>
          </a:bodyPr>
          <a:lstStyle/>
          <a:p>
            <a:pPr algn="ctr"/>
            <a:r>
              <a:rPr lang="en-US" sz="1400" b="1" dirty="0" smtClean="0">
                <a:solidFill>
                  <a:srgbClr val="0070C0"/>
                </a:solidFill>
                <a:latin typeface="Verdana" pitchFamily="34" charset="0"/>
                <a:ea typeface="Verdana" pitchFamily="34" charset="0"/>
                <a:cs typeface="Verdana" pitchFamily="34" charset="0"/>
              </a:rPr>
              <a:t>Instruction</a:t>
            </a:r>
            <a:endParaRPr lang="en-US" sz="1400" dirty="0">
              <a:solidFill>
                <a:srgbClr val="0070C0"/>
              </a:solidFill>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Directions which a microprocessor follows to execute a task or part of a task.</a:t>
            </a:r>
          </a:p>
        </p:txBody>
      </p:sp>
      <p:sp>
        <p:nvSpPr>
          <p:cNvPr id="12" name="TextBox 11"/>
          <p:cNvSpPr txBox="1"/>
          <p:nvPr/>
        </p:nvSpPr>
        <p:spPr>
          <a:xfrm>
            <a:off x="5791200" y="3264275"/>
            <a:ext cx="2159566" cy="307777"/>
          </a:xfrm>
          <a:prstGeom prst="rect">
            <a:avLst/>
          </a:prstGeom>
          <a:solidFill>
            <a:srgbClr val="FFFF00"/>
          </a:solidFill>
        </p:spPr>
        <p:txBody>
          <a:bodyPr wrap="none" rtlCol="0">
            <a:spAutoFit/>
          </a:bodyPr>
          <a:lstStyle/>
          <a:p>
            <a:r>
              <a:rPr lang="en-US" sz="1400" b="1" dirty="0" smtClean="0">
                <a:solidFill>
                  <a:srgbClr val="CC0099"/>
                </a:solidFill>
              </a:rPr>
              <a:t>Computer language</a:t>
            </a:r>
            <a:endParaRPr lang="en-US" sz="1400" b="1" dirty="0">
              <a:solidFill>
                <a:srgbClr val="CC0099"/>
              </a:solidFill>
            </a:endParaRPr>
          </a:p>
        </p:txBody>
      </p:sp>
      <p:sp>
        <p:nvSpPr>
          <p:cNvPr id="15" name="TextBox 14"/>
          <p:cNvSpPr txBox="1"/>
          <p:nvPr/>
        </p:nvSpPr>
        <p:spPr>
          <a:xfrm>
            <a:off x="5029200" y="4183559"/>
            <a:ext cx="1239442" cy="307777"/>
          </a:xfrm>
          <a:prstGeom prst="rect">
            <a:avLst/>
          </a:prstGeom>
          <a:solidFill>
            <a:srgbClr val="FFFF00"/>
          </a:solidFill>
        </p:spPr>
        <p:txBody>
          <a:bodyPr wrap="none" rtlCol="0">
            <a:spAutoFit/>
          </a:bodyPr>
          <a:lstStyle/>
          <a:p>
            <a:r>
              <a:rPr lang="en-US" sz="1400" b="1" dirty="0" smtClean="0">
                <a:solidFill>
                  <a:srgbClr val="CC0099"/>
                </a:solidFill>
              </a:rPr>
              <a:t>High Level</a:t>
            </a:r>
            <a:endParaRPr lang="en-US" sz="1400" b="1" dirty="0">
              <a:solidFill>
                <a:srgbClr val="CC0099"/>
              </a:solidFill>
            </a:endParaRPr>
          </a:p>
        </p:txBody>
      </p:sp>
      <p:sp>
        <p:nvSpPr>
          <p:cNvPr id="16" name="TextBox 15"/>
          <p:cNvSpPr txBox="1"/>
          <p:nvPr/>
        </p:nvSpPr>
        <p:spPr>
          <a:xfrm>
            <a:off x="7540237" y="4183559"/>
            <a:ext cx="1188146" cy="307777"/>
          </a:xfrm>
          <a:prstGeom prst="rect">
            <a:avLst/>
          </a:prstGeom>
          <a:solidFill>
            <a:srgbClr val="FFFF00"/>
          </a:solidFill>
        </p:spPr>
        <p:txBody>
          <a:bodyPr wrap="none" rtlCol="0">
            <a:spAutoFit/>
          </a:bodyPr>
          <a:lstStyle/>
          <a:p>
            <a:r>
              <a:rPr lang="en-US" sz="1400" b="1" dirty="0" smtClean="0">
                <a:solidFill>
                  <a:srgbClr val="CC0099"/>
                </a:solidFill>
              </a:rPr>
              <a:t>Low Level</a:t>
            </a:r>
            <a:endParaRPr lang="en-US" sz="1400" b="1" dirty="0">
              <a:solidFill>
                <a:srgbClr val="CC0099"/>
              </a:solidFill>
            </a:endParaRPr>
          </a:p>
        </p:txBody>
      </p:sp>
      <p:sp>
        <p:nvSpPr>
          <p:cNvPr id="17" name="TextBox 16"/>
          <p:cNvSpPr txBox="1"/>
          <p:nvPr/>
        </p:nvSpPr>
        <p:spPr>
          <a:xfrm>
            <a:off x="3962400" y="5220646"/>
            <a:ext cx="2056973" cy="307777"/>
          </a:xfrm>
          <a:prstGeom prst="rect">
            <a:avLst/>
          </a:prstGeom>
          <a:solidFill>
            <a:srgbClr val="FFFF00"/>
          </a:solidFill>
        </p:spPr>
        <p:txBody>
          <a:bodyPr wrap="none" rtlCol="0">
            <a:spAutoFit/>
          </a:bodyPr>
          <a:lstStyle/>
          <a:p>
            <a:r>
              <a:rPr lang="en-US" sz="1400" b="1" dirty="0" smtClean="0">
                <a:solidFill>
                  <a:srgbClr val="CC0099"/>
                </a:solidFill>
              </a:rPr>
              <a:t>Machine Language</a:t>
            </a:r>
            <a:endParaRPr lang="en-US" sz="1400" b="1" dirty="0">
              <a:solidFill>
                <a:srgbClr val="CC0099"/>
              </a:solidFill>
            </a:endParaRPr>
          </a:p>
        </p:txBody>
      </p:sp>
      <p:sp>
        <p:nvSpPr>
          <p:cNvPr id="18" name="TextBox 17"/>
          <p:cNvSpPr txBox="1"/>
          <p:nvPr/>
        </p:nvSpPr>
        <p:spPr>
          <a:xfrm>
            <a:off x="6629400" y="5223679"/>
            <a:ext cx="2188420" cy="307777"/>
          </a:xfrm>
          <a:prstGeom prst="rect">
            <a:avLst/>
          </a:prstGeom>
          <a:solidFill>
            <a:srgbClr val="FFFF00"/>
          </a:solidFill>
        </p:spPr>
        <p:txBody>
          <a:bodyPr wrap="none" rtlCol="0">
            <a:spAutoFit/>
          </a:bodyPr>
          <a:lstStyle/>
          <a:p>
            <a:r>
              <a:rPr lang="en-US" sz="1400" b="1" dirty="0" smtClean="0">
                <a:solidFill>
                  <a:srgbClr val="CC0099"/>
                </a:solidFill>
              </a:rPr>
              <a:t>Assembly Language</a:t>
            </a:r>
            <a:endParaRPr lang="en-US" sz="1400" b="1" dirty="0">
              <a:solidFill>
                <a:srgbClr val="CC0099"/>
              </a:solidFill>
            </a:endParaRPr>
          </a:p>
        </p:txBody>
      </p:sp>
      <p:sp>
        <p:nvSpPr>
          <p:cNvPr id="13" name="TextBox 12"/>
          <p:cNvSpPr txBox="1"/>
          <p:nvPr/>
        </p:nvSpPr>
        <p:spPr>
          <a:xfrm>
            <a:off x="3962400" y="5665113"/>
            <a:ext cx="1981200" cy="307777"/>
          </a:xfrm>
          <a:prstGeom prst="rect">
            <a:avLst/>
          </a:prstGeom>
          <a:noFill/>
        </p:spPr>
        <p:txBody>
          <a:bodyPr wrap="square" rtlCol="0">
            <a:spAutoFit/>
          </a:bodyPr>
          <a:lstStyle/>
          <a:p>
            <a:r>
              <a:rPr lang="en-US" sz="1400" b="1" dirty="0" smtClean="0">
                <a:latin typeface="Agency FB"/>
                <a:sym typeface="Wingdings 2"/>
              </a:rPr>
              <a:t> </a:t>
            </a:r>
            <a:r>
              <a:rPr lang="en-US" sz="1400" b="1" dirty="0" smtClean="0"/>
              <a:t>Binary bits</a:t>
            </a:r>
            <a:endParaRPr lang="en-US" sz="1400" b="1" dirty="0"/>
          </a:p>
        </p:txBody>
      </p:sp>
      <p:sp>
        <p:nvSpPr>
          <p:cNvPr id="21" name="TextBox 20"/>
          <p:cNvSpPr txBox="1"/>
          <p:nvPr/>
        </p:nvSpPr>
        <p:spPr>
          <a:xfrm>
            <a:off x="6553200" y="5662136"/>
            <a:ext cx="2438400" cy="1077218"/>
          </a:xfrm>
          <a:prstGeom prst="rect">
            <a:avLst/>
          </a:prstGeom>
          <a:noFill/>
        </p:spPr>
        <p:txBody>
          <a:bodyPr wrap="square" rtlCol="0">
            <a:spAutoFit/>
          </a:bodyPr>
          <a:lstStyle/>
          <a:p>
            <a:pPr marL="285750" indent="-285750">
              <a:buFont typeface="Wingdings 2"/>
              <a:buChar char="¾"/>
            </a:pPr>
            <a:r>
              <a:rPr lang="en-US" sz="1400" b="1" dirty="0" smtClean="0"/>
              <a:t>English Alphabets</a:t>
            </a:r>
          </a:p>
          <a:p>
            <a:pPr marL="285750" indent="-285750">
              <a:buFont typeface="Wingdings 2"/>
              <a:buChar char="¾"/>
            </a:pPr>
            <a:r>
              <a:rPr lang="en-US" sz="1400" b="1" dirty="0" smtClean="0">
                <a:sym typeface="Wingdings 2"/>
              </a:rPr>
              <a:t>‘Mnemonics’</a:t>
            </a:r>
          </a:p>
          <a:p>
            <a:pPr marL="285750" indent="-285750">
              <a:buFont typeface="Wingdings 2"/>
              <a:buChar char="¾"/>
            </a:pPr>
            <a:r>
              <a:rPr lang="en-US" sz="1400" b="1" dirty="0" smtClean="0">
                <a:sym typeface="Wingdings 2"/>
              </a:rPr>
              <a:t>Assembler </a:t>
            </a:r>
            <a:r>
              <a:rPr lang="en-US" sz="1100" b="1" dirty="0">
                <a:sym typeface="Symbol"/>
              </a:rPr>
              <a:t>Mnemonics </a:t>
            </a:r>
            <a:r>
              <a:rPr lang="en-US" sz="1100" b="1" dirty="0" smtClean="0">
                <a:sym typeface="Symbol"/>
              </a:rPr>
              <a:t> </a:t>
            </a:r>
            <a:r>
              <a:rPr lang="en-US" sz="1100" b="1" dirty="0" smtClean="0">
                <a:sym typeface="Wingdings 2"/>
              </a:rPr>
              <a:t>Machine Language</a:t>
            </a:r>
            <a:endParaRPr lang="en-US" sz="1100" b="1" dirty="0"/>
          </a:p>
        </p:txBody>
      </p:sp>
      <p:cxnSp>
        <p:nvCxnSpPr>
          <p:cNvPr id="19" name="Straight Arrow Connector 18"/>
          <p:cNvCxnSpPr>
            <a:stCxn id="12" idx="2"/>
          </p:cNvCxnSpPr>
          <p:nvPr/>
        </p:nvCxnSpPr>
        <p:spPr>
          <a:xfrm flipH="1">
            <a:off x="5791200" y="3572052"/>
            <a:ext cx="1079783" cy="611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6" idx="0"/>
          </p:cNvCxnSpPr>
          <p:nvPr/>
        </p:nvCxnSpPr>
        <p:spPr>
          <a:xfrm>
            <a:off x="6870983" y="3572052"/>
            <a:ext cx="1263327" cy="611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2"/>
            <a:endCxn id="17" idx="0"/>
          </p:cNvCxnSpPr>
          <p:nvPr/>
        </p:nvCxnSpPr>
        <p:spPr>
          <a:xfrm flipH="1">
            <a:off x="4990887" y="4491336"/>
            <a:ext cx="3143423" cy="72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2"/>
          </p:cNvCxnSpPr>
          <p:nvPr/>
        </p:nvCxnSpPr>
        <p:spPr>
          <a:xfrm>
            <a:off x="8134310" y="4491336"/>
            <a:ext cx="247690" cy="690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348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7" grpId="0" animBg="1"/>
      <p:bldP spid="8" grpId="0" animBg="1"/>
      <p:bldP spid="12" grpId="0" animBg="1"/>
      <p:bldP spid="15" grpId="0" animBg="1"/>
      <p:bldP spid="16" grpId="0" animBg="1"/>
      <p:bldP spid="17" grpId="0" animBg="1"/>
      <p:bldP spid="18" grpId="0" animBg="1"/>
      <p:bldP spid="13"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4114800" cy="609600"/>
          </a:xfrm>
        </p:spPr>
        <p:txBody>
          <a:bodyPr>
            <a:normAutofit fontScale="90000"/>
          </a:bodyPr>
          <a:lstStyle/>
          <a:p>
            <a:r>
              <a:rPr lang="en-US" b="1" dirty="0" smtClean="0"/>
              <a:t>Functional blocks</a:t>
            </a:r>
            <a:endParaRPr lang="en-US" b="1" dirty="0"/>
          </a:p>
        </p:txBody>
      </p:sp>
      <p:sp>
        <p:nvSpPr>
          <p:cNvPr id="18" name="Slide Number Placeholder 17"/>
          <p:cNvSpPr>
            <a:spLocks noGrp="1"/>
          </p:cNvSpPr>
          <p:nvPr>
            <p:ph type="sldNum" sz="quarter" idx="12"/>
          </p:nvPr>
        </p:nvSpPr>
        <p:spPr/>
        <p:txBody>
          <a:bodyPr/>
          <a:lstStyle/>
          <a:p>
            <a:fld id="{85E6815B-E59C-4D87-B1F6-ECBDD22AF1DC}" type="slidenum">
              <a:rPr lang="en-US" smtClean="0"/>
              <a:pPr/>
              <a:t>4</a:t>
            </a:fld>
            <a:endParaRPr lang="en-US" dirty="0"/>
          </a:p>
        </p:txBody>
      </p:sp>
      <p:sp>
        <p:nvSpPr>
          <p:cNvPr id="3" name="TextBox 2"/>
          <p:cNvSpPr txBox="1"/>
          <p:nvPr/>
        </p:nvSpPr>
        <p:spPr>
          <a:xfrm>
            <a:off x="62552" y="188601"/>
            <a:ext cx="2438400" cy="338554"/>
          </a:xfrm>
          <a:prstGeom prst="rect">
            <a:avLst/>
          </a:prstGeom>
          <a:noFill/>
        </p:spPr>
        <p:txBody>
          <a:bodyPr wrap="square" rtlCol="0">
            <a:spAutoFit/>
          </a:bodyPr>
          <a:lstStyle/>
          <a:p>
            <a:pPr algn="ctr"/>
            <a:r>
              <a:rPr lang="en-US" sz="1600" b="1" dirty="0" smtClean="0">
                <a:latin typeface="Octapost NBP" pitchFamily="2" charset="0"/>
              </a:rPr>
              <a:t>Microprocessor</a:t>
            </a:r>
            <a:endParaRPr lang="en-US" sz="1600" b="1" dirty="0">
              <a:latin typeface="Octapost NBP" pitchFamily="2" charset="0"/>
            </a:endParaRPr>
          </a:p>
        </p:txBody>
      </p:sp>
      <p:grpSp>
        <p:nvGrpSpPr>
          <p:cNvPr id="60" name="Group 59"/>
          <p:cNvGrpSpPr/>
          <p:nvPr/>
        </p:nvGrpSpPr>
        <p:grpSpPr>
          <a:xfrm>
            <a:off x="1905000" y="2124783"/>
            <a:ext cx="6292917" cy="3473115"/>
            <a:chOff x="1409789" y="1295400"/>
            <a:chExt cx="6292917" cy="3473115"/>
          </a:xfrm>
        </p:grpSpPr>
        <p:sp>
          <p:nvSpPr>
            <p:cNvPr id="4" name="Rectangle 3"/>
            <p:cNvSpPr/>
            <p:nvPr/>
          </p:nvSpPr>
          <p:spPr>
            <a:xfrm>
              <a:off x="1409789" y="1295400"/>
              <a:ext cx="5105400" cy="2743200"/>
            </a:xfrm>
            <a:prstGeom prst="rect">
              <a:avLst/>
            </a:prstGeom>
            <a:pattFill prst="ltUpDiag">
              <a:fgClr>
                <a:schemeClr val="bg2"/>
              </a:fgClr>
              <a:bgClr>
                <a:schemeClr val="accent1">
                  <a:lumMod val="20000"/>
                  <a:lumOff val="80000"/>
                </a:schemeClr>
              </a:bgClr>
            </a:patt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005740" y="2497775"/>
              <a:ext cx="1244190"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Flag Register</a:t>
              </a:r>
              <a:endParaRPr lang="en-US" sz="1200" b="1" dirty="0">
                <a:solidFill>
                  <a:schemeClr val="tx1"/>
                </a:solidFill>
                <a:latin typeface="Verdana" pitchFamily="34" charset="0"/>
                <a:ea typeface="Verdana" pitchFamily="34" charset="0"/>
                <a:cs typeface="Verdana" pitchFamily="34" charset="0"/>
              </a:endParaRPr>
            </a:p>
          </p:txBody>
        </p:sp>
        <p:sp>
          <p:nvSpPr>
            <p:cNvPr id="10" name="Rectangle 9"/>
            <p:cNvSpPr/>
            <p:nvPr/>
          </p:nvSpPr>
          <p:spPr>
            <a:xfrm>
              <a:off x="2005740" y="3273054"/>
              <a:ext cx="1232759" cy="5334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Timing and control unit</a:t>
              </a:r>
              <a:endParaRPr lang="en-US" sz="1200" b="1" dirty="0">
                <a:solidFill>
                  <a:schemeClr val="tx1"/>
                </a:solidFill>
                <a:latin typeface="Verdana" pitchFamily="34" charset="0"/>
                <a:ea typeface="Verdana" pitchFamily="34" charset="0"/>
                <a:cs typeface="Verdana" pitchFamily="34" charset="0"/>
              </a:endParaRPr>
            </a:p>
          </p:txBody>
        </p:sp>
        <p:sp>
          <p:nvSpPr>
            <p:cNvPr id="11" name="Rectangle 10"/>
            <p:cNvSpPr/>
            <p:nvPr/>
          </p:nvSpPr>
          <p:spPr>
            <a:xfrm>
              <a:off x="4114800" y="1468902"/>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Register array or internal memory</a:t>
              </a:r>
              <a:endParaRPr lang="en-US" sz="1200" b="1" dirty="0">
                <a:solidFill>
                  <a:schemeClr val="tx1"/>
                </a:solidFill>
                <a:latin typeface="Verdana" pitchFamily="34" charset="0"/>
                <a:ea typeface="Verdana" pitchFamily="34" charset="0"/>
                <a:cs typeface="Verdana" pitchFamily="34" charset="0"/>
              </a:endParaRPr>
            </a:p>
          </p:txBody>
        </p:sp>
        <p:sp>
          <p:nvSpPr>
            <p:cNvPr id="12" name="Rectangle 11"/>
            <p:cNvSpPr/>
            <p:nvPr/>
          </p:nvSpPr>
          <p:spPr>
            <a:xfrm>
              <a:off x="4114800" y="2362200"/>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Instruction decoding unit</a:t>
              </a:r>
              <a:endParaRPr lang="en-US" sz="1200" b="1" dirty="0">
                <a:solidFill>
                  <a:schemeClr val="tx1"/>
                </a:solidFill>
                <a:latin typeface="Verdana" pitchFamily="34" charset="0"/>
                <a:ea typeface="Verdana" pitchFamily="34" charset="0"/>
                <a:cs typeface="Verdana" pitchFamily="34" charset="0"/>
              </a:endParaRPr>
            </a:p>
          </p:txBody>
        </p:sp>
        <p:sp>
          <p:nvSpPr>
            <p:cNvPr id="13" name="Rectangle 12"/>
            <p:cNvSpPr/>
            <p:nvPr/>
          </p:nvSpPr>
          <p:spPr>
            <a:xfrm>
              <a:off x="4114800" y="3352800"/>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PC/ IP</a:t>
              </a:r>
              <a:endParaRPr lang="en-US" sz="1200" b="1" dirty="0">
                <a:solidFill>
                  <a:schemeClr val="tx1"/>
                </a:solidFill>
                <a:latin typeface="Verdana" pitchFamily="34" charset="0"/>
                <a:ea typeface="Verdana" pitchFamily="34" charset="0"/>
                <a:cs typeface="Verdana" pitchFamily="34" charset="0"/>
              </a:endParaRPr>
            </a:p>
          </p:txBody>
        </p:sp>
        <p:grpSp>
          <p:nvGrpSpPr>
            <p:cNvPr id="15" name="Group 14"/>
            <p:cNvGrpSpPr/>
            <p:nvPr/>
          </p:nvGrpSpPr>
          <p:grpSpPr>
            <a:xfrm>
              <a:off x="1786210" y="1447800"/>
              <a:ext cx="1600200" cy="681213"/>
              <a:chOff x="2167210" y="1447800"/>
              <a:chExt cx="1600200" cy="681213"/>
            </a:xfrm>
          </p:grpSpPr>
          <p:grpSp>
            <p:nvGrpSpPr>
              <p:cNvPr id="8" name="Group 7"/>
              <p:cNvGrpSpPr/>
              <p:nvPr/>
            </p:nvGrpSpPr>
            <p:grpSpPr>
              <a:xfrm>
                <a:off x="2167210" y="1447800"/>
                <a:ext cx="1600200" cy="681213"/>
                <a:chOff x="1947570" y="4717576"/>
                <a:chExt cx="2286000" cy="850143"/>
              </a:xfrm>
            </p:grpSpPr>
            <p:sp>
              <p:nvSpPr>
                <p:cNvPr id="5" name="Diagonal Stripe 4"/>
                <p:cNvSpPr/>
                <p:nvPr/>
              </p:nvSpPr>
              <p:spPr>
                <a:xfrm>
                  <a:off x="3395370" y="4717576"/>
                  <a:ext cx="838200" cy="838200"/>
                </a:xfrm>
                <a:prstGeom prst="diagStripe">
                  <a:avLst>
                    <a:gd name="adj" fmla="val 369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Diagonal Stripe 5"/>
                <p:cNvSpPr/>
                <p:nvPr/>
              </p:nvSpPr>
              <p:spPr>
                <a:xfrm flipH="1">
                  <a:off x="1947570" y="4729519"/>
                  <a:ext cx="838200" cy="838200"/>
                </a:xfrm>
                <a:prstGeom prst="diagStripe">
                  <a:avLst>
                    <a:gd name="adj" fmla="val 35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2785974" y="5029200"/>
                  <a:ext cx="609600" cy="5316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601807" y="1717294"/>
                <a:ext cx="699230" cy="369332"/>
              </a:xfrm>
              <a:prstGeom prst="rect">
                <a:avLst/>
              </a:prstGeom>
              <a:noFill/>
            </p:spPr>
            <p:txBody>
              <a:bodyPr wrap="none" rtlCol="0">
                <a:spAutoFit/>
              </a:bodyPr>
              <a:lstStyle/>
              <a:p>
                <a:r>
                  <a:rPr lang="en-US" b="1" dirty="0" smtClean="0">
                    <a:latin typeface="Verdana" pitchFamily="34" charset="0"/>
                    <a:ea typeface="Verdana" pitchFamily="34" charset="0"/>
                    <a:cs typeface="Verdana" pitchFamily="34" charset="0"/>
                  </a:rPr>
                  <a:t>ALU</a:t>
                </a:r>
                <a:endParaRPr lang="en-US" b="1" dirty="0">
                  <a:latin typeface="Verdana" pitchFamily="34" charset="0"/>
                  <a:ea typeface="Verdana" pitchFamily="34" charset="0"/>
                  <a:cs typeface="Verdana" pitchFamily="34" charset="0"/>
                </a:endParaRPr>
              </a:p>
            </p:txBody>
          </p:sp>
        </p:grpSp>
        <p:sp>
          <p:nvSpPr>
            <p:cNvPr id="16" name="Up-Down Arrow 15"/>
            <p:cNvSpPr/>
            <p:nvPr/>
          </p:nvSpPr>
          <p:spPr>
            <a:xfrm>
              <a:off x="2462293" y="2117138"/>
              <a:ext cx="229248" cy="368762"/>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Down Arrow 16"/>
            <p:cNvSpPr/>
            <p:nvPr/>
          </p:nvSpPr>
          <p:spPr>
            <a:xfrm>
              <a:off x="2471686" y="3812284"/>
              <a:ext cx="229248" cy="642572"/>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Right Arrow 18"/>
            <p:cNvSpPr/>
            <p:nvPr/>
          </p:nvSpPr>
          <p:spPr>
            <a:xfrm>
              <a:off x="5829389" y="1566877"/>
              <a:ext cx="990600" cy="226314"/>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20"/>
            <p:cNvSpPr/>
            <p:nvPr/>
          </p:nvSpPr>
          <p:spPr>
            <a:xfrm>
              <a:off x="5841264" y="2450275"/>
              <a:ext cx="495300" cy="228600"/>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243789" y="1717294"/>
              <a:ext cx="92776" cy="8735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a:off x="4953000" y="3821874"/>
              <a:ext cx="228600" cy="6739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Right Arrow 23"/>
            <p:cNvSpPr/>
            <p:nvPr/>
          </p:nvSpPr>
          <p:spPr>
            <a:xfrm>
              <a:off x="3238499" y="1558299"/>
              <a:ext cx="893126" cy="18871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3249930" y="3352800"/>
              <a:ext cx="25527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05200" y="1901960"/>
              <a:ext cx="0" cy="145084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505200" y="1901960"/>
              <a:ext cx="6096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810000" y="2567050"/>
              <a:ext cx="304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10000" y="2564575"/>
              <a:ext cx="0" cy="94062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238500" y="3505200"/>
              <a:ext cx="5715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238500" y="3715000"/>
              <a:ext cx="8763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562189" y="1857516"/>
              <a:ext cx="0" cy="1712009"/>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562189" y="3567050"/>
              <a:ext cx="443551"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49113" y="2727168"/>
              <a:ext cx="46863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62189" y="1857516"/>
              <a:ext cx="587992"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91012" y="4491516"/>
              <a:ext cx="1186543" cy="276999"/>
            </a:xfrm>
            <a:prstGeom prst="rect">
              <a:avLst/>
            </a:prstGeom>
            <a:noFill/>
          </p:spPr>
          <p:txBody>
            <a:bodyPr wrap="none" rtlCol="0">
              <a:spAutoFit/>
            </a:bodyPr>
            <a:lstStyle/>
            <a:p>
              <a:r>
                <a:rPr lang="en-US" sz="1200" b="1" dirty="0" smtClean="0">
                  <a:latin typeface="Verdana" pitchFamily="34" charset="0"/>
                  <a:ea typeface="Verdana" pitchFamily="34" charset="0"/>
                  <a:cs typeface="Verdana" pitchFamily="34" charset="0"/>
                </a:rPr>
                <a:t>Control Bus</a:t>
              </a:r>
              <a:endParaRPr lang="en-US" sz="1200" b="1" dirty="0">
                <a:latin typeface="Verdana" pitchFamily="34" charset="0"/>
                <a:ea typeface="Verdana" pitchFamily="34" charset="0"/>
                <a:cs typeface="Verdana" pitchFamily="34" charset="0"/>
              </a:endParaRPr>
            </a:p>
          </p:txBody>
        </p:sp>
        <p:sp>
          <p:nvSpPr>
            <p:cNvPr id="58" name="TextBox 57"/>
            <p:cNvSpPr txBox="1"/>
            <p:nvPr/>
          </p:nvSpPr>
          <p:spPr>
            <a:xfrm>
              <a:off x="4442161" y="4477826"/>
              <a:ext cx="1252266" cy="276999"/>
            </a:xfrm>
            <a:prstGeom prst="rect">
              <a:avLst/>
            </a:prstGeom>
            <a:noFill/>
          </p:spPr>
          <p:txBody>
            <a:bodyPr wrap="none" rtlCol="0">
              <a:spAutoFit/>
            </a:bodyPr>
            <a:lstStyle/>
            <a:p>
              <a:r>
                <a:rPr lang="en-US" sz="1200" b="1" dirty="0" smtClean="0">
                  <a:latin typeface="Verdana" pitchFamily="34" charset="0"/>
                  <a:ea typeface="Verdana" pitchFamily="34" charset="0"/>
                  <a:cs typeface="Verdana" pitchFamily="34" charset="0"/>
                </a:rPr>
                <a:t>Address Bus</a:t>
              </a:r>
              <a:endParaRPr lang="en-US" sz="1200" b="1" dirty="0">
                <a:latin typeface="Verdana" pitchFamily="34" charset="0"/>
                <a:ea typeface="Verdana" pitchFamily="34" charset="0"/>
                <a:cs typeface="Verdana" pitchFamily="34" charset="0"/>
              </a:endParaRPr>
            </a:p>
          </p:txBody>
        </p:sp>
        <p:sp>
          <p:nvSpPr>
            <p:cNvPr id="59" name="TextBox 58"/>
            <p:cNvSpPr txBox="1"/>
            <p:nvPr/>
          </p:nvSpPr>
          <p:spPr>
            <a:xfrm>
              <a:off x="6743789" y="1538053"/>
              <a:ext cx="958917" cy="276999"/>
            </a:xfrm>
            <a:prstGeom prst="rect">
              <a:avLst/>
            </a:prstGeom>
            <a:noFill/>
          </p:spPr>
          <p:txBody>
            <a:bodyPr wrap="none" rtlCol="0">
              <a:spAutoFit/>
            </a:bodyPr>
            <a:lstStyle/>
            <a:p>
              <a:r>
                <a:rPr lang="en-US" sz="1200" b="1" dirty="0" smtClean="0">
                  <a:latin typeface="Verdana" pitchFamily="34" charset="0"/>
                  <a:ea typeface="Verdana" pitchFamily="34" charset="0"/>
                  <a:cs typeface="Verdana" pitchFamily="34" charset="0"/>
                </a:rPr>
                <a:t>Data Bus</a:t>
              </a:r>
              <a:endParaRPr lang="en-US" sz="1200" b="1" dirty="0">
                <a:latin typeface="Verdana" pitchFamily="34" charset="0"/>
                <a:ea typeface="Verdana" pitchFamily="34" charset="0"/>
                <a:cs typeface="Verdana" pitchFamily="34" charset="0"/>
              </a:endParaRPr>
            </a:p>
          </p:txBody>
        </p:sp>
      </p:grpSp>
      <p:sp>
        <p:nvSpPr>
          <p:cNvPr id="45" name="Line Callout 2 44"/>
          <p:cNvSpPr/>
          <p:nvPr/>
        </p:nvSpPr>
        <p:spPr>
          <a:xfrm>
            <a:off x="228600" y="1143000"/>
            <a:ext cx="2514600" cy="914399"/>
          </a:xfrm>
          <a:prstGeom prst="borderCallout2">
            <a:avLst>
              <a:gd name="adj1" fmla="val 46532"/>
              <a:gd name="adj2" fmla="val 99703"/>
              <a:gd name="adj3" fmla="val 46381"/>
              <a:gd name="adj4" fmla="val 115590"/>
              <a:gd name="adj5" fmla="val 182612"/>
              <a:gd name="adj6" fmla="val 12237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Computational Unit; performs arithmetic and </a:t>
            </a:r>
            <a:r>
              <a:rPr lang="en-US" sz="1200" b="1" dirty="0">
                <a:solidFill>
                  <a:schemeClr val="tx1"/>
                </a:solidFill>
                <a:latin typeface="Verdana" pitchFamily="34" charset="0"/>
                <a:ea typeface="Verdana" pitchFamily="34" charset="0"/>
                <a:cs typeface="Verdana" pitchFamily="34" charset="0"/>
              </a:rPr>
              <a:t>l</a:t>
            </a:r>
            <a:r>
              <a:rPr lang="en-US" sz="1200" b="1" dirty="0" smtClean="0">
                <a:solidFill>
                  <a:schemeClr val="tx1"/>
                </a:solidFill>
                <a:latin typeface="Verdana" pitchFamily="34" charset="0"/>
                <a:ea typeface="Verdana" pitchFamily="34" charset="0"/>
                <a:cs typeface="Verdana" pitchFamily="34" charset="0"/>
              </a:rPr>
              <a:t>ogic operations</a:t>
            </a:r>
            <a:endParaRPr lang="en-US" sz="1200" b="1" dirty="0">
              <a:solidFill>
                <a:schemeClr val="tx1"/>
              </a:solidFill>
              <a:latin typeface="Verdana" pitchFamily="34" charset="0"/>
              <a:ea typeface="Verdana" pitchFamily="34" charset="0"/>
              <a:cs typeface="Verdana" pitchFamily="34" charset="0"/>
            </a:endParaRPr>
          </a:p>
        </p:txBody>
      </p:sp>
      <p:sp>
        <p:nvSpPr>
          <p:cNvPr id="46" name="Line Callout 2 45"/>
          <p:cNvSpPr/>
          <p:nvPr/>
        </p:nvSpPr>
        <p:spPr>
          <a:xfrm>
            <a:off x="3429000" y="1143000"/>
            <a:ext cx="2514600" cy="914399"/>
          </a:xfrm>
          <a:prstGeom prst="borderCallout2">
            <a:avLst>
              <a:gd name="adj1" fmla="val 101756"/>
              <a:gd name="adj2" fmla="val 50314"/>
              <a:gd name="adj3" fmla="val 137426"/>
              <a:gd name="adj4" fmla="val 50461"/>
              <a:gd name="adj5" fmla="val 284105"/>
              <a:gd name="adj6" fmla="val 351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Various conditions of the results are stored as status bits called flags in flag register</a:t>
            </a:r>
            <a:endParaRPr lang="en-US" sz="1200" dirty="0">
              <a:solidFill>
                <a:schemeClr val="tx1"/>
              </a:solidFill>
              <a:latin typeface="Verdana" pitchFamily="34" charset="0"/>
              <a:ea typeface="Verdana" pitchFamily="34" charset="0"/>
              <a:cs typeface="Verdana" pitchFamily="34" charset="0"/>
            </a:endParaRPr>
          </a:p>
        </p:txBody>
      </p:sp>
      <p:sp>
        <p:nvSpPr>
          <p:cNvPr id="47" name="Line Callout 2 46"/>
          <p:cNvSpPr/>
          <p:nvPr/>
        </p:nvSpPr>
        <p:spPr>
          <a:xfrm>
            <a:off x="6107094" y="990600"/>
            <a:ext cx="2514600" cy="457199"/>
          </a:xfrm>
          <a:prstGeom prst="borderCallout2">
            <a:avLst>
              <a:gd name="adj1" fmla="val 101756"/>
              <a:gd name="adj2" fmla="val 50314"/>
              <a:gd name="adj3" fmla="val 137426"/>
              <a:gd name="adj4" fmla="val 50461"/>
              <a:gd name="adj5" fmla="val 307986"/>
              <a:gd name="adj6" fmla="val 514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Internal storage of data</a:t>
            </a:r>
            <a:endParaRPr lang="en-US" sz="1200" dirty="0">
              <a:solidFill>
                <a:schemeClr val="tx1"/>
              </a:solidFill>
              <a:latin typeface="Verdana" pitchFamily="34" charset="0"/>
              <a:ea typeface="Verdana" pitchFamily="34" charset="0"/>
              <a:cs typeface="Verdana" pitchFamily="34" charset="0"/>
            </a:endParaRPr>
          </a:p>
        </p:txBody>
      </p:sp>
      <p:sp>
        <p:nvSpPr>
          <p:cNvPr id="49" name="Line Callout 2 48"/>
          <p:cNvSpPr/>
          <p:nvPr/>
        </p:nvSpPr>
        <p:spPr>
          <a:xfrm>
            <a:off x="7315200" y="2920248"/>
            <a:ext cx="1752600" cy="1575552"/>
          </a:xfrm>
          <a:prstGeom prst="borderCallout2">
            <a:avLst>
              <a:gd name="adj1" fmla="val 98291"/>
              <a:gd name="adj2" fmla="val 50314"/>
              <a:gd name="adj3" fmla="val 106242"/>
              <a:gd name="adj4" fmla="val 50461"/>
              <a:gd name="adj5" fmla="val 106157"/>
              <a:gd name="adj6" fmla="val -5715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Generates the address of the instructions to be fetched from the memory and send through address bus to the memory</a:t>
            </a:r>
            <a:endParaRPr lang="en-US" sz="1200" dirty="0">
              <a:solidFill>
                <a:schemeClr val="tx1"/>
              </a:solidFill>
              <a:latin typeface="Verdana" pitchFamily="34" charset="0"/>
              <a:ea typeface="Verdana" pitchFamily="34" charset="0"/>
              <a:cs typeface="Verdana" pitchFamily="34" charset="0"/>
            </a:endParaRPr>
          </a:p>
        </p:txBody>
      </p:sp>
      <p:sp>
        <p:nvSpPr>
          <p:cNvPr id="51" name="Line Callout 2 50"/>
          <p:cNvSpPr/>
          <p:nvPr/>
        </p:nvSpPr>
        <p:spPr>
          <a:xfrm>
            <a:off x="4061072" y="6019800"/>
            <a:ext cx="2949328" cy="685800"/>
          </a:xfrm>
          <a:prstGeom prst="borderCallout2">
            <a:avLst>
              <a:gd name="adj1" fmla="val -5191"/>
              <a:gd name="adj2" fmla="val 8667"/>
              <a:gd name="adj3" fmla="val -317639"/>
              <a:gd name="adj4" fmla="val 9278"/>
              <a:gd name="adj5" fmla="val -359515"/>
              <a:gd name="adj6" fmla="val 21052"/>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Decodes instructions; sends information to the timing and control unit</a:t>
            </a:r>
            <a:endParaRPr lang="en-US" sz="1200" dirty="0">
              <a:solidFill>
                <a:schemeClr val="tx1"/>
              </a:solidFill>
              <a:latin typeface="Verdana" pitchFamily="34" charset="0"/>
              <a:ea typeface="Verdana" pitchFamily="34" charset="0"/>
              <a:cs typeface="Verdana" pitchFamily="34" charset="0"/>
            </a:endParaRPr>
          </a:p>
        </p:txBody>
      </p:sp>
      <p:sp>
        <p:nvSpPr>
          <p:cNvPr id="53" name="Line Callout 2 52"/>
          <p:cNvSpPr/>
          <p:nvPr/>
        </p:nvSpPr>
        <p:spPr>
          <a:xfrm>
            <a:off x="433487" y="5943600"/>
            <a:ext cx="2949328" cy="800100"/>
          </a:xfrm>
          <a:prstGeom prst="borderCallout2">
            <a:avLst>
              <a:gd name="adj1" fmla="val -5191"/>
              <a:gd name="adj2" fmla="val 8667"/>
              <a:gd name="adj3" fmla="val -107831"/>
              <a:gd name="adj4" fmla="val 8815"/>
              <a:gd name="adj5" fmla="val -212820"/>
              <a:gd name="adj6" fmla="val 7102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Generates control signals for internal and external operations of the microprocessor</a:t>
            </a:r>
            <a:endParaRPr lang="en-US" sz="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0968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9" grpId="0" animBg="1"/>
      <p:bldP spid="51"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3810000" cy="838200"/>
          </a:xfrm>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23" name="Rectangle 3"/>
          <p:cNvSpPr txBox="1">
            <a:spLocks noChangeArrowheads="1"/>
          </p:cNvSpPr>
          <p:nvPr/>
        </p:nvSpPr>
        <p:spPr>
          <a:xfrm>
            <a:off x="0" y="914400"/>
            <a:ext cx="7924800" cy="5943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defRPr/>
            </a:pPr>
            <a:r>
              <a:rPr lang="en-US" sz="1750" b="1" dirty="0" smtClean="0">
                <a:solidFill>
                  <a:schemeClr val="tx2"/>
                </a:solidFill>
                <a:latin typeface="Time New Roman"/>
              </a:rPr>
              <a:t>	</a:t>
            </a:r>
            <a:r>
              <a:rPr lang="en-US" sz="1750" dirty="0" smtClean="0">
                <a:latin typeface="Time New Roman"/>
              </a:rPr>
              <a:t>Program is a set of instructions written to solve a problem. Instructions are the directions which a microprocessor follows to execute a task or part of a task.	Broadly, computer language can be divided into two parts as high-level language and low level language. Low level language are machine specific. Low level language can be further divided into machine language and assembly language.</a:t>
            </a:r>
          </a:p>
          <a:p>
            <a:pPr algn="just">
              <a:lnSpc>
                <a:spcPct val="80000"/>
              </a:lnSpc>
              <a:defRPr/>
            </a:pPr>
            <a:endParaRPr lang="en-US" sz="1750" dirty="0" smtClean="0">
              <a:latin typeface="Time New Roman"/>
            </a:endParaRPr>
          </a:p>
          <a:p>
            <a:pPr algn="just">
              <a:lnSpc>
                <a:spcPct val="80000"/>
              </a:lnSpc>
              <a:defRPr/>
            </a:pPr>
            <a:r>
              <a:rPr lang="en-US" sz="1750" dirty="0" smtClean="0">
                <a:latin typeface="Time New Roman"/>
              </a:rPr>
              <a:t>	Machine language is the only language which a machine can understand. Instructions in this language are written in binary bits as a specific bit pattern. The computer interprets this bit pattern as an instruction to perform a particular task. The entire program is a sequence of binary numbers. This is a machine-friendly language but not user friendly. Debugging is another problem associated with machine language. </a:t>
            </a:r>
          </a:p>
          <a:p>
            <a:pPr algn="just">
              <a:lnSpc>
                <a:spcPct val="80000"/>
              </a:lnSpc>
              <a:defRPr/>
            </a:pPr>
            <a:endParaRPr lang="en-US" sz="1750" dirty="0" smtClean="0">
              <a:latin typeface="Time New Roman"/>
            </a:endParaRPr>
          </a:p>
          <a:p>
            <a:pPr algn="just">
              <a:lnSpc>
                <a:spcPct val="80000"/>
              </a:lnSpc>
              <a:defRPr/>
            </a:pPr>
            <a:r>
              <a:rPr lang="en-US" sz="1750" dirty="0" smtClean="0">
                <a:latin typeface="Time New Roman"/>
              </a:rPr>
              <a:t>	To overcome these problems, programmers develop another way in which instructions are written in English alphabets. This new language is known as Assembly language. The instructions in this language are termed mnemonics. As microprocessor can only understand the machine language so mnemonics are translated into machine language either manually or by a program known as assembler.</a:t>
            </a:r>
          </a:p>
          <a:p>
            <a:pPr algn="just">
              <a:lnSpc>
                <a:spcPct val="80000"/>
              </a:lnSpc>
              <a:buNone/>
              <a:defRPr/>
            </a:pPr>
            <a:r>
              <a:rPr lang="en-US" sz="1750" dirty="0" smtClean="0">
                <a:latin typeface="Time New Roman"/>
              </a:rPr>
              <a:t> 	</a:t>
            </a:r>
          </a:p>
          <a:p>
            <a:pPr algn="just">
              <a:lnSpc>
                <a:spcPct val="80000"/>
              </a:lnSpc>
              <a:defRPr/>
            </a:pPr>
            <a:r>
              <a:rPr lang="en-US" sz="1750" dirty="0" smtClean="0">
                <a:latin typeface="Time New Roman"/>
              </a:rPr>
              <a:t>	Efficient software development for the microprocessor requires a complete familiarity with the instruction set, their format and addressing modes. Here in this chapter, we will focus on the addressing modes and instructions formats of microprocessor 8086.</a:t>
            </a:r>
          </a:p>
        </p:txBody>
      </p:sp>
    </p:spTree>
    <p:extLst>
      <p:ext uri="{BB962C8B-B14F-4D97-AF65-F5344CB8AC3E}">
        <p14:creationId xmlns:p14="http://schemas.microsoft.com/office/powerpoint/2010/main" val="3188212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ADDRESSING MODES</a:t>
            </a:r>
            <a:endParaRPr lang="en-US" sz="3600" dirty="0">
              <a:latin typeface="Octapost NBP" pitchFamily="2" charset="0"/>
            </a:endParaRPr>
          </a:p>
        </p:txBody>
      </p:sp>
    </p:spTree>
    <p:extLst>
      <p:ext uri="{BB962C8B-B14F-4D97-AF65-F5344CB8AC3E}">
        <p14:creationId xmlns:p14="http://schemas.microsoft.com/office/powerpoint/2010/main" val="1708259086"/>
      </p:ext>
    </p:extLst>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1964" y="1703696"/>
            <a:ext cx="8794381" cy="685800"/>
            <a:chOff x="474258" y="1703696"/>
            <a:chExt cx="8275095" cy="685800"/>
          </a:xfrm>
        </p:grpSpPr>
        <p:sp>
          <p:nvSpPr>
            <p:cNvPr id="8" name="Rectangle 7"/>
            <p:cNvSpPr/>
            <p:nvPr/>
          </p:nvSpPr>
          <p:spPr>
            <a:xfrm>
              <a:off x="474258" y="1703696"/>
              <a:ext cx="8275094" cy="685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82395" y="1752600"/>
              <a:ext cx="3766958" cy="584775"/>
            </a:xfrm>
            <a:prstGeom prst="rect">
              <a:avLst/>
            </a:prstGeom>
            <a:noFill/>
          </p:spPr>
          <p:txBody>
            <a:bodyPr wrap="square" rtlCol="0">
              <a:spAutoFit/>
            </a:bodyPr>
            <a:lstStyle/>
            <a:p>
              <a:pPr algn="r"/>
              <a:r>
                <a:rPr lang="en-US" sz="1600" b="1" dirty="0" smtClean="0">
                  <a:solidFill>
                    <a:srgbClr val="FF0000"/>
                  </a:solidFill>
                </a:rPr>
                <a:t>Group I : Addressing modes for register and immediate data</a:t>
              </a:r>
              <a:endParaRPr lang="en-US" sz="1600" b="1" dirty="0">
                <a:solidFill>
                  <a:srgbClr val="FF0000"/>
                </a:solidFill>
              </a:endParaRPr>
            </a:p>
          </p:txBody>
        </p:sp>
      </p:grpSp>
      <p:grpSp>
        <p:nvGrpSpPr>
          <p:cNvPr id="20" name="Group 19"/>
          <p:cNvGrpSpPr/>
          <p:nvPr/>
        </p:nvGrpSpPr>
        <p:grpSpPr>
          <a:xfrm>
            <a:off x="161964" y="5908344"/>
            <a:ext cx="8777322" cy="416256"/>
            <a:chOff x="457200" y="5881048"/>
            <a:chExt cx="8275094" cy="356548"/>
          </a:xfrm>
        </p:grpSpPr>
        <p:sp>
          <p:nvSpPr>
            <p:cNvPr id="14" name="Rectangle 13"/>
            <p:cNvSpPr/>
            <p:nvPr/>
          </p:nvSpPr>
          <p:spPr>
            <a:xfrm>
              <a:off x="457200" y="5894696"/>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11942" y="5881048"/>
              <a:ext cx="5320352" cy="338554"/>
            </a:xfrm>
            <a:prstGeom prst="rect">
              <a:avLst/>
            </a:prstGeom>
            <a:noFill/>
          </p:spPr>
          <p:txBody>
            <a:bodyPr wrap="square" rtlCol="0">
              <a:spAutoFit/>
            </a:bodyPr>
            <a:lstStyle/>
            <a:p>
              <a:pPr algn="r"/>
              <a:r>
                <a:rPr lang="en-US" sz="1600" b="1" dirty="0" smtClean="0">
                  <a:solidFill>
                    <a:srgbClr val="FF0000"/>
                  </a:solidFill>
                </a:rPr>
                <a:t>Group IV : Relative Addressing mode</a:t>
              </a:r>
              <a:endParaRPr lang="en-US" sz="1600" b="1" dirty="0">
                <a:solidFill>
                  <a:srgbClr val="FF0000"/>
                </a:solidFill>
              </a:endParaRPr>
            </a:p>
          </p:txBody>
        </p:sp>
      </p:grpSp>
      <p:grpSp>
        <p:nvGrpSpPr>
          <p:cNvPr id="21" name="Group 20"/>
          <p:cNvGrpSpPr/>
          <p:nvPr/>
        </p:nvGrpSpPr>
        <p:grpSpPr>
          <a:xfrm>
            <a:off x="161964" y="6351897"/>
            <a:ext cx="8808028" cy="381000"/>
            <a:chOff x="487906" y="6324600"/>
            <a:chExt cx="8275094" cy="356548"/>
          </a:xfrm>
        </p:grpSpPr>
        <p:sp>
          <p:nvSpPr>
            <p:cNvPr id="16" name="Rectangle 15"/>
            <p:cNvSpPr/>
            <p:nvPr/>
          </p:nvSpPr>
          <p:spPr>
            <a:xfrm>
              <a:off x="487906" y="6338248"/>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42648" y="6324600"/>
              <a:ext cx="5320352" cy="338554"/>
            </a:xfrm>
            <a:prstGeom prst="rect">
              <a:avLst/>
            </a:prstGeom>
            <a:noFill/>
          </p:spPr>
          <p:txBody>
            <a:bodyPr wrap="square" rtlCol="0">
              <a:spAutoFit/>
            </a:bodyPr>
            <a:lstStyle/>
            <a:p>
              <a:pPr algn="r"/>
              <a:r>
                <a:rPr lang="en-US" sz="1600" b="1" dirty="0" smtClean="0">
                  <a:solidFill>
                    <a:srgbClr val="FF0000"/>
                  </a:solidFill>
                </a:rPr>
                <a:t>Group V : Implied Addressing mode</a:t>
              </a:r>
              <a:endParaRPr lang="en-US" sz="1600" b="1" dirty="0">
                <a:solidFill>
                  <a:srgbClr val="FF0000"/>
                </a:solidFill>
              </a:endParaRPr>
            </a:p>
          </p:txBody>
        </p:sp>
      </p:grpSp>
      <p:grpSp>
        <p:nvGrpSpPr>
          <p:cNvPr id="19" name="Group 18"/>
          <p:cNvGrpSpPr/>
          <p:nvPr/>
        </p:nvGrpSpPr>
        <p:grpSpPr>
          <a:xfrm>
            <a:off x="161964" y="5098406"/>
            <a:ext cx="8777322" cy="754381"/>
            <a:chOff x="457200" y="5084758"/>
            <a:chExt cx="8275094" cy="754381"/>
          </a:xfrm>
        </p:grpSpPr>
        <p:sp>
          <p:nvSpPr>
            <p:cNvPr id="12" name="Rectangle 11"/>
            <p:cNvSpPr/>
            <p:nvPr/>
          </p:nvSpPr>
          <p:spPr>
            <a:xfrm>
              <a:off x="457200" y="5084758"/>
              <a:ext cx="8275094" cy="75438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02259" y="5181600"/>
              <a:ext cx="3830035" cy="584775"/>
            </a:xfrm>
            <a:prstGeom prst="rect">
              <a:avLst/>
            </a:prstGeom>
            <a:noFill/>
          </p:spPr>
          <p:txBody>
            <a:bodyPr wrap="square" rtlCol="0">
              <a:spAutoFit/>
            </a:bodyPr>
            <a:lstStyle/>
            <a:p>
              <a:pPr algn="r"/>
              <a:r>
                <a:rPr lang="en-US" sz="1600" b="1" dirty="0" smtClean="0">
                  <a:solidFill>
                    <a:srgbClr val="FF0000"/>
                  </a:solidFill>
                </a:rPr>
                <a:t>Group III : Addressing modes for I/O ports</a:t>
              </a:r>
              <a:endParaRPr lang="en-US" sz="1600" b="1" dirty="0">
                <a:solidFill>
                  <a:srgbClr val="FF0000"/>
                </a:solidFill>
              </a:endParaRPr>
            </a:p>
          </p:txBody>
        </p:sp>
      </p:grpSp>
      <p:grpSp>
        <p:nvGrpSpPr>
          <p:cNvPr id="18" name="Group 17"/>
          <p:cNvGrpSpPr/>
          <p:nvPr/>
        </p:nvGrpSpPr>
        <p:grpSpPr>
          <a:xfrm>
            <a:off x="161964" y="2514600"/>
            <a:ext cx="8790970" cy="2514600"/>
            <a:chOff x="470848" y="2514600"/>
            <a:chExt cx="8275094" cy="2514600"/>
          </a:xfrm>
        </p:grpSpPr>
        <p:sp>
          <p:nvSpPr>
            <p:cNvPr id="10" name="Rectangle 9"/>
            <p:cNvSpPr/>
            <p:nvPr/>
          </p:nvSpPr>
          <p:spPr>
            <a:xfrm>
              <a:off x="470848" y="2514600"/>
              <a:ext cx="8275094" cy="25146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51533" y="3603008"/>
              <a:ext cx="4094409" cy="584775"/>
            </a:xfrm>
            <a:prstGeom prst="rect">
              <a:avLst/>
            </a:prstGeom>
            <a:noFill/>
          </p:spPr>
          <p:txBody>
            <a:bodyPr wrap="square" rtlCol="0">
              <a:spAutoFit/>
            </a:bodyPr>
            <a:lstStyle/>
            <a:p>
              <a:pPr algn="r"/>
              <a:r>
                <a:rPr lang="en-US" sz="1600" b="1" dirty="0" smtClean="0">
                  <a:solidFill>
                    <a:srgbClr val="FF0000"/>
                  </a:solidFill>
                </a:rPr>
                <a:t>Group II : Addressing modes for memory data</a:t>
              </a:r>
              <a:endParaRPr lang="en-US" sz="1600" b="1" dirty="0">
                <a:solidFill>
                  <a:srgbClr val="FF0000"/>
                </a:solidFill>
              </a:endParaRPr>
            </a:p>
          </p:txBody>
        </p:sp>
      </p:grpSp>
      <p:sp>
        <p:nvSpPr>
          <p:cNvPr id="2" name="Title 1"/>
          <p:cNvSpPr>
            <a:spLocks noGrp="1"/>
          </p:cNvSpPr>
          <p:nvPr>
            <p:ph type="title"/>
          </p:nvPr>
        </p:nvSpPr>
        <p:spPr>
          <a:xfrm>
            <a:off x="2819400" y="0"/>
            <a:ext cx="7498080" cy="792480"/>
          </a:xfrm>
        </p:spPr>
        <p:txBody>
          <a:bodyPr>
            <a:normAutofit/>
          </a:bodyPr>
          <a:lstStyle/>
          <a:p>
            <a:r>
              <a:rPr lang="en-US" sz="1600" dirty="0" smtClean="0"/>
              <a:t>Addressing Modes</a:t>
            </a:r>
            <a:endParaRPr lang="en-US" sz="16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extBox 5"/>
          <p:cNvSpPr txBox="1"/>
          <p:nvPr/>
        </p:nvSpPr>
        <p:spPr>
          <a:xfrm>
            <a:off x="1447800" y="838200"/>
            <a:ext cx="6338248" cy="738664"/>
          </a:xfrm>
          <a:prstGeom prst="rect">
            <a:avLst/>
          </a:prstGeom>
          <a:solidFill>
            <a:srgbClr val="99FFCC"/>
          </a:solidFill>
        </p:spPr>
        <p:txBody>
          <a:bodyPr wrap="square" rtlCol="0">
            <a:spAutoFit/>
          </a:bodyPr>
          <a:lstStyle/>
          <a:p>
            <a:pPr marL="285750" indent="-285750" algn="just">
              <a:buBlip>
                <a:blip r:embed="rId3"/>
              </a:buBlip>
            </a:pPr>
            <a:r>
              <a:rPr lang="en-US" sz="1400" b="1" dirty="0" smtClean="0">
                <a:latin typeface="Verdana" pitchFamily="34" charset="0"/>
                <a:ea typeface="Verdana" pitchFamily="34" charset="0"/>
                <a:cs typeface="Verdana" pitchFamily="34" charset="0"/>
              </a:rPr>
              <a:t>Every instruction of a program has to operate on a data. </a:t>
            </a:r>
          </a:p>
          <a:p>
            <a:pPr marL="285750" indent="-285750" algn="just">
              <a:buBlip>
                <a:blip r:embed="rId3"/>
              </a:buBlip>
            </a:pPr>
            <a:r>
              <a:rPr lang="en-US" sz="1400" b="1" dirty="0" smtClean="0">
                <a:latin typeface="Verdana" pitchFamily="34" charset="0"/>
                <a:ea typeface="Verdana" pitchFamily="34" charset="0"/>
                <a:cs typeface="Verdana" pitchFamily="34" charset="0"/>
              </a:rPr>
              <a:t>The different ways in which a source operand is denoted in an instruction are known as addressing modes.</a:t>
            </a:r>
          </a:p>
        </p:txBody>
      </p:sp>
      <p:sp>
        <p:nvSpPr>
          <p:cNvPr id="22" name="Rectangle 21"/>
          <p:cNvSpPr/>
          <p:nvPr/>
        </p:nvSpPr>
        <p:spPr>
          <a:xfrm>
            <a:off x="161964" y="1658064"/>
            <a:ext cx="3474028" cy="5047536"/>
          </a:xfrm>
          <a:prstGeom prst="rect">
            <a:avLst/>
          </a:prstGeom>
        </p:spPr>
        <p:txBody>
          <a:bodyPr wrap="none">
            <a:spAutoFit/>
          </a:bodyPr>
          <a:lstStyle/>
          <a:p>
            <a:pPr marL="342900" indent="-342900">
              <a:buAutoNum type="arabicPeriod"/>
            </a:pPr>
            <a:r>
              <a:rPr lang="en-US" sz="14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4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4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400" b="1" dirty="0" smtClean="0">
                <a:solidFill>
                  <a:srgbClr val="FF0066"/>
                </a:solidFill>
                <a:latin typeface="Verdana" pitchFamily="34" charset="0"/>
                <a:ea typeface="Verdana" pitchFamily="34" charset="0"/>
                <a:cs typeface="Verdana" pitchFamily="34" charset="0"/>
              </a:rPr>
              <a:t>Direct Addressing</a:t>
            </a:r>
          </a:p>
          <a:p>
            <a:pPr marL="342900" indent="-342900">
              <a:buAutoNum type="arabicPeriod" startAt="3"/>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4"/>
            </a:pPr>
            <a:r>
              <a:rPr lang="en-US" sz="1400" b="1" dirty="0" smtClean="0">
                <a:solidFill>
                  <a:srgbClr val="FF0066"/>
                </a:solidFill>
                <a:latin typeface="Verdana" pitchFamily="34" charset="0"/>
                <a:ea typeface="Verdana" pitchFamily="34" charset="0"/>
                <a:cs typeface="Verdana" pitchFamily="34" charset="0"/>
              </a:rPr>
              <a:t>Register </a:t>
            </a:r>
            <a:r>
              <a:rPr lang="en-US" sz="1400" b="1" dirty="0">
                <a:solidFill>
                  <a:srgbClr val="FF0066"/>
                </a:solidFill>
                <a:latin typeface="Verdana" pitchFamily="34" charset="0"/>
                <a:ea typeface="Verdana" pitchFamily="34" charset="0"/>
                <a:cs typeface="Verdana" pitchFamily="34" charset="0"/>
              </a:rPr>
              <a:t>Indirect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4"/>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5"/>
            </a:pPr>
            <a:r>
              <a:rPr lang="en-US" sz="1400" b="1" dirty="0" smtClean="0">
                <a:solidFill>
                  <a:srgbClr val="FF0066"/>
                </a:solidFill>
                <a:latin typeface="Verdana" pitchFamily="34" charset="0"/>
                <a:ea typeface="Verdana" pitchFamily="34" charset="0"/>
                <a:cs typeface="Verdana" pitchFamily="34" charset="0"/>
              </a:rPr>
              <a:t>Based Addressing</a:t>
            </a:r>
          </a:p>
          <a:p>
            <a:pPr marL="342900" indent="-342900">
              <a:buAutoNum type="arabicPeriod" startAt="5"/>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6"/>
            </a:pPr>
            <a:r>
              <a:rPr lang="en-US" sz="1400" b="1" dirty="0" smtClean="0">
                <a:solidFill>
                  <a:srgbClr val="FF0066"/>
                </a:solidFill>
                <a:latin typeface="Verdana" pitchFamily="34" charset="0"/>
                <a:ea typeface="Verdana" pitchFamily="34" charset="0"/>
                <a:cs typeface="Verdana" pitchFamily="34" charset="0"/>
              </a:rPr>
              <a:t>Indexed Addressing</a:t>
            </a:r>
          </a:p>
          <a:p>
            <a:pPr marL="342900" indent="-342900">
              <a:buAutoNum type="arabicPeriod" startAt="6"/>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7"/>
            </a:pPr>
            <a:r>
              <a:rPr lang="en-US" sz="1400" b="1" dirty="0" smtClean="0">
                <a:solidFill>
                  <a:srgbClr val="FF0066"/>
                </a:solidFill>
                <a:latin typeface="Verdana" pitchFamily="34" charset="0"/>
                <a:ea typeface="Verdana" pitchFamily="34" charset="0"/>
                <a:cs typeface="Verdana" pitchFamily="34" charset="0"/>
              </a:rPr>
              <a:t>Based </a:t>
            </a:r>
            <a:r>
              <a:rPr lang="en-US" sz="1400" b="1" dirty="0">
                <a:solidFill>
                  <a:srgbClr val="FF0066"/>
                </a:solidFill>
                <a:latin typeface="Verdana" pitchFamily="34" charset="0"/>
                <a:ea typeface="Verdana" pitchFamily="34" charset="0"/>
                <a:cs typeface="Verdana" pitchFamily="34" charset="0"/>
              </a:rPr>
              <a:t>Index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7"/>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8"/>
            </a:pPr>
            <a:r>
              <a:rPr lang="en-US" sz="1400" b="1" dirty="0" smtClean="0">
                <a:solidFill>
                  <a:srgbClr val="FF0066"/>
                </a:solidFill>
                <a:latin typeface="Verdana" pitchFamily="34" charset="0"/>
                <a:ea typeface="Verdana" pitchFamily="34" charset="0"/>
                <a:cs typeface="Verdana" pitchFamily="34" charset="0"/>
              </a:rPr>
              <a:t>String Addressing</a:t>
            </a:r>
          </a:p>
          <a:p>
            <a:pPr marL="342900" indent="-342900">
              <a:buAutoNum type="arabicPeriod" startAt="8"/>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400" b="1" dirty="0" smtClean="0">
                <a:solidFill>
                  <a:srgbClr val="FF0066"/>
                </a:solidFill>
                <a:latin typeface="Verdana" pitchFamily="34" charset="0"/>
                <a:ea typeface="Verdana" pitchFamily="34" charset="0"/>
                <a:cs typeface="Verdana" pitchFamily="34" charset="0"/>
              </a:rPr>
              <a:t>Direct </a:t>
            </a:r>
            <a:r>
              <a:rPr lang="en-US" sz="1400" b="1" dirty="0">
                <a:solidFill>
                  <a:srgbClr val="FF0066"/>
                </a:solidFill>
                <a:latin typeface="Verdana" pitchFamily="34" charset="0"/>
                <a:ea typeface="Verdana" pitchFamily="34" charset="0"/>
                <a:cs typeface="Verdana" pitchFamily="34" charset="0"/>
              </a:rPr>
              <a:t>I/O port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10. Indirect </a:t>
            </a:r>
            <a:r>
              <a:rPr lang="en-US" sz="1400" b="1" dirty="0">
                <a:solidFill>
                  <a:srgbClr val="FF0066"/>
                </a:solidFill>
                <a:latin typeface="Verdana" pitchFamily="34" charset="0"/>
                <a:ea typeface="Verdana" pitchFamily="34" charset="0"/>
                <a:cs typeface="Verdana" pitchFamily="34" charset="0"/>
              </a:rPr>
              <a:t>I/O port </a:t>
            </a:r>
            <a:r>
              <a:rPr lang="en-US" sz="1400" b="1" dirty="0" smtClean="0">
                <a:solidFill>
                  <a:srgbClr val="FF0066"/>
                </a:solidFill>
                <a:latin typeface="Verdana" pitchFamily="34" charset="0"/>
                <a:ea typeface="Verdana" pitchFamily="34" charset="0"/>
                <a:cs typeface="Verdana" pitchFamily="34" charset="0"/>
              </a:rPr>
              <a:t>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11. Relative 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12. Implied Addressing</a:t>
            </a:r>
            <a:endParaRPr lang="en-US" sz="1400" b="1" dirty="0">
              <a:solidFill>
                <a:srgbClr val="FF0066"/>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708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753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7620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600" y="-152400"/>
            <a:ext cx="7498080" cy="723900"/>
          </a:xfrm>
        </p:spPr>
        <p:txBody>
          <a:bodyPr>
            <a:normAutofit/>
          </a:bodyPr>
          <a:lstStyle/>
          <a:p>
            <a:r>
              <a:rPr lang="en-US" sz="2400" dirty="0" smtClean="0"/>
              <a:t>Addressing Modes</a:t>
            </a:r>
            <a:endParaRPr lang="en-US" sz="24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2" name="Rectangle 21"/>
          <p:cNvSpPr/>
          <p:nvPr/>
        </p:nvSpPr>
        <p:spPr>
          <a:xfrm>
            <a:off x="3733800" y="838200"/>
            <a:ext cx="52578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The instruction will specify the name of the register which holds the data to be operated by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CL, DH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content of 8-bit register DH is moved to another 8-bit register CL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(CL) </a:t>
            </a:r>
            <a:r>
              <a:rPr lang="en-US" sz="1400" b="1" dirty="0" smtClean="0">
                <a:solidFill>
                  <a:schemeClr val="tx1"/>
                </a:solidFill>
                <a:latin typeface="Verdana" pitchFamily="34" charset="0"/>
                <a:ea typeface="Verdana" pitchFamily="34" charset="0"/>
                <a:cs typeface="Verdana" pitchFamily="34" charset="0"/>
                <a:sym typeface="Symbol"/>
              </a:rPr>
              <a:t> (DH)</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86200"/>
            <a:ext cx="2576098" cy="25329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62936" y="127323"/>
            <a:ext cx="3028664" cy="461665"/>
          </a:xfrm>
          <a:prstGeom prst="rect">
            <a:avLst/>
          </a:prstGeom>
          <a:noFill/>
        </p:spPr>
        <p:txBody>
          <a:bodyPr wrap="square" rtlCol="0">
            <a:spAutoFit/>
          </a:bodyPr>
          <a:lstStyle/>
          <a:p>
            <a:pPr algn="r"/>
            <a:r>
              <a:rPr lang="en-US" sz="1200" b="1" dirty="0" smtClean="0">
                <a:solidFill>
                  <a:srgbClr val="FF0000"/>
                </a:solidFill>
              </a:rPr>
              <a:t>Group I : Addressing modes for register and immediate data</a:t>
            </a:r>
            <a:endParaRPr lang="en-US" sz="1200" b="1" dirty="0">
              <a:solidFill>
                <a:srgbClr val="FF0000"/>
              </a:solidFill>
            </a:endParaRPr>
          </a:p>
        </p:txBody>
      </p:sp>
    </p:spTree>
    <p:extLst>
      <p:ext uri="{BB962C8B-B14F-4D97-AF65-F5344CB8AC3E}">
        <p14:creationId xmlns:p14="http://schemas.microsoft.com/office/powerpoint/2010/main" val="2470850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88392" y="3858904"/>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53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19190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3200" y="-228600"/>
            <a:ext cx="7498080" cy="762000"/>
          </a:xfrm>
        </p:spPr>
        <p:txBody>
          <a:bodyPr>
            <a:normAutofit/>
          </a:bodyPr>
          <a:lstStyle/>
          <a:p>
            <a:r>
              <a:rPr lang="en-US" sz="2400" dirty="0" smtClean="0"/>
              <a:t>Addressing Modes</a:t>
            </a:r>
            <a:endParaRPr lang="en-US" sz="24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800600"/>
            <a:ext cx="1981200" cy="194805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733800" y="1080448"/>
            <a:ext cx="5257800"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immediate addressing mode, an 8-bit or 16-bit data is specified as part of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DL, 08H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8-bit data (08</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smtClean="0">
                <a:solidFill>
                  <a:schemeClr val="tx1"/>
                </a:solidFill>
                <a:latin typeface="Verdana" pitchFamily="34" charset="0"/>
                <a:ea typeface="Verdana" pitchFamily="34" charset="0"/>
                <a:cs typeface="Verdana" pitchFamily="34" charset="0"/>
              </a:rPr>
              <a:t>) given in the instruction is moved to DL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(DL) </a:t>
            </a:r>
            <a:r>
              <a:rPr lang="en-US" sz="1400" b="1" dirty="0" smtClean="0">
                <a:solidFill>
                  <a:schemeClr val="tx1"/>
                </a:solidFill>
                <a:latin typeface="Verdana" pitchFamily="34" charset="0"/>
                <a:ea typeface="Verdana" pitchFamily="34" charset="0"/>
                <a:cs typeface="Verdana" pitchFamily="34" charset="0"/>
                <a:sym typeface="Symbol"/>
              </a:rPr>
              <a:t> 08</a:t>
            </a:r>
            <a:r>
              <a:rPr lang="en-US" sz="1400" b="1" baseline="-25000" dirty="0" smtClean="0">
                <a:solidFill>
                  <a:schemeClr val="tx1"/>
                </a:solidFill>
                <a:latin typeface="Verdana" pitchFamily="34" charset="0"/>
                <a:ea typeface="Verdana" pitchFamily="34" charset="0"/>
                <a:cs typeface="Verdana" pitchFamily="34" charset="0"/>
                <a:sym typeface="Symbol"/>
              </a:rPr>
              <a:t>H</a:t>
            </a:r>
            <a:endParaRPr lang="en-US" sz="1400" b="1" baseline="-25000"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AX, 0A9FH</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16-bit </a:t>
            </a:r>
            <a:r>
              <a:rPr lang="en-US" sz="1400" b="1" dirty="0">
                <a:solidFill>
                  <a:schemeClr val="tx1"/>
                </a:solidFill>
                <a:latin typeface="Verdana" pitchFamily="34" charset="0"/>
                <a:ea typeface="Verdana" pitchFamily="34" charset="0"/>
                <a:cs typeface="Verdana" pitchFamily="34" charset="0"/>
              </a:rPr>
              <a:t>data </a:t>
            </a:r>
            <a:r>
              <a:rPr lang="en-US" sz="1400" b="1" dirty="0" smtClean="0">
                <a:solidFill>
                  <a:schemeClr val="tx1"/>
                </a:solidFill>
                <a:latin typeface="Verdana" pitchFamily="34" charset="0"/>
                <a:ea typeface="Verdana" pitchFamily="34" charset="0"/>
                <a:cs typeface="Verdana" pitchFamily="34" charset="0"/>
              </a:rPr>
              <a:t>(0A9F</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a:solidFill>
                  <a:schemeClr val="tx1"/>
                </a:solidFill>
                <a:latin typeface="Verdana" pitchFamily="34" charset="0"/>
                <a:ea typeface="Verdana" pitchFamily="34" charset="0"/>
                <a:cs typeface="Verdana" pitchFamily="34" charset="0"/>
              </a:rPr>
              <a:t>) given in the instruction is moved to </a:t>
            </a:r>
            <a:r>
              <a:rPr lang="en-US" sz="1400" b="1" dirty="0" smtClean="0">
                <a:solidFill>
                  <a:schemeClr val="tx1"/>
                </a:solidFill>
                <a:latin typeface="Verdana" pitchFamily="34" charset="0"/>
                <a:ea typeface="Verdana" pitchFamily="34" charset="0"/>
                <a:cs typeface="Verdana" pitchFamily="34" charset="0"/>
              </a:rPr>
              <a:t>AX register</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(AX) </a:t>
            </a:r>
            <a:r>
              <a:rPr lang="en-US" sz="1400" b="1" dirty="0">
                <a:solidFill>
                  <a:schemeClr val="tx1"/>
                </a:solidFill>
                <a:latin typeface="Verdana" pitchFamily="34" charset="0"/>
                <a:ea typeface="Verdana" pitchFamily="34" charset="0"/>
                <a:cs typeface="Verdana" pitchFamily="34" charset="0"/>
                <a:sym typeface="Symbol"/>
              </a:rPr>
              <a:t> </a:t>
            </a:r>
            <a:r>
              <a:rPr lang="en-US" sz="1400" b="1" dirty="0" smtClean="0">
                <a:solidFill>
                  <a:schemeClr val="tx1"/>
                </a:solidFill>
                <a:latin typeface="Verdana" pitchFamily="34" charset="0"/>
                <a:ea typeface="Verdana" pitchFamily="34" charset="0"/>
                <a:cs typeface="Verdana" pitchFamily="34" charset="0"/>
                <a:sym typeface="Symbol"/>
              </a:rPr>
              <a:t>0A9F</a:t>
            </a:r>
            <a:r>
              <a:rPr lang="en-US" sz="1400" b="1" baseline="-25000" dirty="0" smtClean="0">
                <a:solidFill>
                  <a:schemeClr val="tx1"/>
                </a:solidFill>
                <a:latin typeface="Verdana" pitchFamily="34" charset="0"/>
                <a:ea typeface="Verdana" pitchFamily="34" charset="0"/>
                <a:cs typeface="Verdana" pitchFamily="34" charset="0"/>
                <a:sym typeface="Symbol"/>
              </a:rPr>
              <a:t>H</a:t>
            </a:r>
            <a:endParaRPr lang="en-US" sz="1400" b="1" baseline="-25000" dirty="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sp>
        <p:nvSpPr>
          <p:cNvPr id="12" name="TextBox 11"/>
          <p:cNvSpPr txBox="1"/>
          <p:nvPr/>
        </p:nvSpPr>
        <p:spPr>
          <a:xfrm>
            <a:off x="5962936" y="127323"/>
            <a:ext cx="3028664" cy="461665"/>
          </a:xfrm>
          <a:prstGeom prst="rect">
            <a:avLst/>
          </a:prstGeom>
          <a:noFill/>
        </p:spPr>
        <p:txBody>
          <a:bodyPr wrap="square" rtlCol="0">
            <a:spAutoFit/>
          </a:bodyPr>
          <a:lstStyle/>
          <a:p>
            <a:pPr algn="r"/>
            <a:r>
              <a:rPr lang="en-US" sz="1200" b="1" dirty="0" smtClean="0">
                <a:solidFill>
                  <a:srgbClr val="FF0000"/>
                </a:solidFill>
              </a:rPr>
              <a:t>Group I : Addressing modes for register and immediate data</a:t>
            </a:r>
            <a:endParaRPr lang="en-US" sz="1200" b="1" dirty="0">
              <a:solidFill>
                <a:srgbClr val="FF0000"/>
              </a:solidFill>
            </a:endParaRPr>
          </a:p>
        </p:txBody>
      </p:sp>
    </p:spTree>
    <p:extLst>
      <p:ext uri="{BB962C8B-B14F-4D97-AF65-F5344CB8AC3E}">
        <p14:creationId xmlns:p14="http://schemas.microsoft.com/office/powerpoint/2010/main" val="1570410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934200" y="5195248"/>
            <a:ext cx="148850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42397" y="4343400"/>
            <a:ext cx="282258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1000" y="4128448"/>
            <a:ext cx="1752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25840" y="3429898"/>
            <a:ext cx="1961864" cy="553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57371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0" y="-571500"/>
            <a:ext cx="7498080" cy="1143000"/>
          </a:xfrm>
        </p:spPr>
        <p:txBody>
          <a:bodyPr>
            <a:normAutofit/>
          </a:bodyPr>
          <a:lstStyle/>
          <a:p>
            <a:r>
              <a:rPr lang="en-US" sz="2400" dirty="0" smtClean="0"/>
              <a:t>Addressing Modes</a:t>
            </a:r>
            <a:endParaRPr lang="en-US" sz="24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2" name="Rectangle 11"/>
          <p:cNvSpPr/>
          <p:nvPr/>
        </p:nvSpPr>
        <p:spPr>
          <a:xfrm>
            <a:off x="3657600" y="1524000"/>
            <a:ext cx="5257800" cy="449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Here, the effective  </a:t>
            </a:r>
            <a:r>
              <a:rPr lang="en-US" sz="1400" b="1" dirty="0">
                <a:solidFill>
                  <a:schemeClr val="tx1"/>
                </a:solidFill>
                <a:latin typeface="Verdana" pitchFamily="34" charset="0"/>
                <a:ea typeface="Verdana" pitchFamily="34" charset="0"/>
                <a:cs typeface="Verdana" pitchFamily="34" charset="0"/>
              </a:rPr>
              <a:t>address of the memory location at which the data operand is stored  is given in the instruction</a:t>
            </a:r>
            <a:r>
              <a:rPr lang="en-US" sz="1400" b="1" dirty="0" smtClean="0">
                <a:solidFill>
                  <a:schemeClr val="tx1"/>
                </a:solidFill>
                <a:latin typeface="Verdana" pitchFamily="34" charset="0"/>
                <a:ea typeface="Verdana" pitchFamily="34" charset="0"/>
                <a:cs typeface="Verdana" pitchFamily="34" charset="0"/>
              </a:rPr>
              <a:t>.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a:t>
            </a:r>
            <a:r>
              <a:rPr lang="en-US" sz="1400" b="1" dirty="0" smtClean="0">
                <a:solidFill>
                  <a:schemeClr val="tx1"/>
                </a:solidFill>
                <a:latin typeface="Verdana" pitchFamily="34" charset="0"/>
                <a:ea typeface="Verdana" pitchFamily="34" charset="0"/>
                <a:cs typeface="Verdana" pitchFamily="34" charset="0"/>
              </a:rPr>
              <a:t>he  </a:t>
            </a:r>
            <a:r>
              <a:rPr lang="en-US" sz="1400" b="1" dirty="0">
                <a:solidFill>
                  <a:schemeClr val="tx1"/>
                </a:solidFill>
                <a:latin typeface="Verdana" pitchFamily="34" charset="0"/>
                <a:ea typeface="Verdana" pitchFamily="34" charset="0"/>
                <a:cs typeface="Verdana" pitchFamily="34" charset="0"/>
              </a:rPr>
              <a:t>effective address is just a 16-bit </a:t>
            </a:r>
            <a:r>
              <a:rPr lang="en-US" sz="1400" b="1" dirty="0" smtClean="0">
                <a:solidFill>
                  <a:schemeClr val="tx1"/>
                </a:solidFill>
                <a:latin typeface="Verdana" pitchFamily="34" charset="0"/>
                <a:ea typeface="Verdana" pitchFamily="34" charset="0"/>
                <a:cs typeface="Verdana" pitchFamily="34" charset="0"/>
              </a:rPr>
              <a:t>number  </a:t>
            </a:r>
            <a:r>
              <a:rPr lang="en-US" sz="1400" b="1" dirty="0">
                <a:solidFill>
                  <a:schemeClr val="tx1"/>
                </a:solidFill>
                <a:latin typeface="Verdana" pitchFamily="34" charset="0"/>
                <a:ea typeface="Verdana" pitchFamily="34" charset="0"/>
                <a:cs typeface="Verdana" pitchFamily="34" charset="0"/>
              </a:rPr>
              <a:t>written directly in the instruction. </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BX, [1354H] </a:t>
            </a: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BL</a:t>
            </a:r>
            <a:r>
              <a:rPr lang="en-US" sz="1400" b="1" dirty="0" smtClean="0">
                <a:solidFill>
                  <a:schemeClr val="tx1"/>
                </a:solidFill>
                <a:latin typeface="Verdana" pitchFamily="34" charset="0"/>
                <a:ea typeface="Verdana" pitchFamily="34" charset="0"/>
                <a:cs typeface="Verdana" pitchFamily="34" charset="0"/>
              </a:rPr>
              <a:t>,  [</a:t>
            </a:r>
            <a:r>
              <a:rPr lang="en-US" sz="1400" b="1" dirty="0">
                <a:solidFill>
                  <a:schemeClr val="tx1"/>
                </a:solidFill>
                <a:latin typeface="Verdana" pitchFamily="34" charset="0"/>
                <a:ea typeface="Verdana" pitchFamily="34" charset="0"/>
                <a:cs typeface="Verdana" pitchFamily="34" charset="0"/>
              </a:rPr>
              <a:t>0400H]</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smtClean="0">
                <a:solidFill>
                  <a:schemeClr val="tx1"/>
                </a:solidFill>
                <a:latin typeface="Verdana" pitchFamily="34" charset="0"/>
                <a:ea typeface="Verdana" pitchFamily="34" charset="0"/>
                <a:cs typeface="Verdana" pitchFamily="34" charset="0"/>
              </a:rPr>
              <a:t>The </a:t>
            </a:r>
            <a:r>
              <a:rPr lang="en-US" sz="1400" b="1" dirty="0">
                <a:solidFill>
                  <a:schemeClr val="tx1"/>
                </a:solidFill>
                <a:latin typeface="Verdana" pitchFamily="34" charset="0"/>
                <a:ea typeface="Verdana" pitchFamily="34" charset="0"/>
                <a:cs typeface="Verdana" pitchFamily="34" charset="0"/>
              </a:rPr>
              <a:t>square brackets around the  </a:t>
            </a:r>
            <a:r>
              <a:rPr lang="en-US" sz="1400" b="1" dirty="0" smtClean="0">
                <a:solidFill>
                  <a:schemeClr val="tx1"/>
                </a:solidFill>
                <a:latin typeface="Verdana" pitchFamily="34" charset="0"/>
                <a:ea typeface="Verdana" pitchFamily="34" charset="0"/>
                <a:cs typeface="Verdana" pitchFamily="34" charset="0"/>
              </a:rPr>
              <a:t>1354</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smtClean="0">
                <a:solidFill>
                  <a:schemeClr val="tx1"/>
                </a:solidFill>
                <a:latin typeface="Verdana" pitchFamily="34" charset="0"/>
                <a:ea typeface="Verdana" pitchFamily="34" charset="0"/>
                <a:cs typeface="Verdana" pitchFamily="34" charset="0"/>
              </a:rPr>
              <a:t> </a:t>
            </a:r>
            <a:r>
              <a:rPr lang="en-US" sz="1400" b="1" dirty="0">
                <a:solidFill>
                  <a:schemeClr val="tx1"/>
                </a:solidFill>
                <a:latin typeface="Verdana" pitchFamily="34" charset="0"/>
                <a:ea typeface="Verdana" pitchFamily="34" charset="0"/>
                <a:cs typeface="Verdana" pitchFamily="34" charset="0"/>
              </a:rPr>
              <a:t>denotes the contents of the memory location. When executed, this instruction will copy the contents of the memory location into BX register.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This </a:t>
            </a:r>
            <a:r>
              <a:rPr lang="en-US" sz="1400" b="1" dirty="0">
                <a:solidFill>
                  <a:schemeClr val="tx1"/>
                </a:solidFill>
                <a:latin typeface="Verdana" pitchFamily="34" charset="0"/>
                <a:ea typeface="Verdana" pitchFamily="34" charset="0"/>
                <a:cs typeface="Verdana" pitchFamily="34" charset="0"/>
              </a:rPr>
              <a:t>addressing mode is called direct because the displacement of the operand from the segment base is specified directly in the instruction. </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val="3931529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01091" y="2743200"/>
            <a:ext cx="135318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367602" y="2756848"/>
            <a:ext cx="521712"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777927" y="2968388"/>
            <a:ext cx="217932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780432" y="2321256"/>
            <a:ext cx="1981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1066800"/>
            <a:ext cx="250664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53136" y="3771900"/>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9410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0" y="-571500"/>
            <a:ext cx="7498080" cy="1143000"/>
          </a:xfrm>
        </p:spPr>
        <p:txBody>
          <a:bodyPr>
            <a:normAutofit/>
          </a:bodyPr>
          <a:lstStyle/>
          <a:p>
            <a:r>
              <a:rPr lang="en-US" sz="2800" dirty="0" smtClean="0"/>
              <a:t>Addressing Modes</a:t>
            </a:r>
            <a:endParaRPr lang="en-US" sz="28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3" name="Rectangle 12"/>
          <p:cNvSpPr/>
          <p:nvPr/>
        </p:nvSpPr>
        <p:spPr>
          <a:xfrm>
            <a:off x="3725840" y="783608"/>
            <a:ext cx="5257800" cy="586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Register </a:t>
            </a:r>
            <a:r>
              <a:rPr lang="en-US" sz="1400" b="1" dirty="0">
                <a:solidFill>
                  <a:schemeClr val="tx1"/>
                </a:solidFill>
                <a:latin typeface="Verdana" pitchFamily="34" charset="0"/>
                <a:ea typeface="Verdana" pitchFamily="34" charset="0"/>
                <a:cs typeface="Verdana" pitchFamily="34" charset="0"/>
              </a:rPr>
              <a:t>indirect </a:t>
            </a:r>
            <a:r>
              <a:rPr lang="en-US" sz="1400" b="1" dirty="0" smtClean="0">
                <a:solidFill>
                  <a:schemeClr val="tx1"/>
                </a:solidFill>
                <a:latin typeface="Verdana" pitchFamily="34" charset="0"/>
                <a:ea typeface="Verdana" pitchFamily="34" charset="0"/>
                <a:cs typeface="Verdana" pitchFamily="34" charset="0"/>
              </a:rPr>
              <a:t>addressing, name of the register which holds the effective address (EA) will be specified in the instruction.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Registers used to hold EA are </a:t>
            </a:r>
            <a:r>
              <a:rPr lang="en-US" sz="1400" b="1" dirty="0">
                <a:solidFill>
                  <a:schemeClr val="tx1"/>
                </a:solidFill>
                <a:latin typeface="Verdana" pitchFamily="34" charset="0"/>
                <a:ea typeface="Verdana" pitchFamily="34" charset="0"/>
                <a:cs typeface="Verdana" pitchFamily="34" charset="0"/>
              </a:rPr>
              <a:t>any of the following registers: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BX, BP, </a:t>
            </a:r>
            <a:r>
              <a:rPr lang="en-US" sz="1400" b="1" dirty="0">
                <a:solidFill>
                  <a:schemeClr val="tx1"/>
                </a:solidFill>
                <a:latin typeface="Verdana" pitchFamily="34" charset="0"/>
                <a:ea typeface="Verdana" pitchFamily="34" charset="0"/>
                <a:cs typeface="Verdana" pitchFamily="34" charset="0"/>
              </a:rPr>
              <a:t>DI and SI.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Content of the DS register is used for base address calculation.</a:t>
            </a:r>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 </a:t>
            </a: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C</a:t>
            </a:r>
            <a:r>
              <a:rPr lang="en-US" sz="1400" b="1" dirty="0" smtClean="0">
                <a:solidFill>
                  <a:schemeClr val="tx1"/>
                </a:solidFill>
                <a:latin typeface="Verdana" pitchFamily="34" charset="0"/>
                <a:ea typeface="Verdana" pitchFamily="34" charset="0"/>
                <a:cs typeface="Verdana" pitchFamily="34" charset="0"/>
              </a:rPr>
              <a:t>X</a:t>
            </a:r>
            <a:r>
              <a:rPr lang="en-US" sz="1400" b="1" dirty="0">
                <a:solidFill>
                  <a:schemeClr val="tx1"/>
                </a:solidFill>
                <a:latin typeface="Verdana" pitchFamily="34" charset="0"/>
                <a:ea typeface="Verdana" pitchFamily="34" charset="0"/>
                <a:cs typeface="Verdana" pitchFamily="34" charset="0"/>
              </a:rPr>
              <a:t>, [BX</a:t>
            </a:r>
            <a:r>
              <a:rPr lang="en-US" sz="1400" b="1" dirty="0" smtClean="0">
                <a:solidFill>
                  <a:schemeClr val="tx1"/>
                </a:solidFill>
                <a:latin typeface="Verdana" pitchFamily="34" charset="0"/>
                <a:ea typeface="Verdana" pitchFamily="34" charset="0"/>
                <a:cs typeface="Verdana" pitchFamily="34" charset="0"/>
              </a:rPr>
              <a:t>]</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EA = (BX)</a:t>
            </a:r>
          </a:p>
          <a:p>
            <a:pPr lvl="2" algn="just"/>
            <a:r>
              <a:rPr lang="en-US" sz="1400" b="1" dirty="0" smtClean="0">
                <a:solidFill>
                  <a:srgbClr val="C00000"/>
                </a:solidFill>
                <a:latin typeface="Verdana" pitchFamily="34" charset="0"/>
                <a:ea typeface="Verdana" pitchFamily="34" charset="0"/>
                <a:cs typeface="Verdana" pitchFamily="34" charset="0"/>
              </a:rPr>
              <a:t>BA = (DS) x 16</a:t>
            </a:r>
            <a:r>
              <a:rPr lang="en-US" sz="1400" b="1" baseline="-25000" dirty="0" smtClean="0">
                <a:solidFill>
                  <a:srgbClr val="C00000"/>
                </a:solidFill>
                <a:latin typeface="Verdana" pitchFamily="34" charset="0"/>
                <a:ea typeface="Verdana" pitchFamily="34" charset="0"/>
                <a:cs typeface="Verdana" pitchFamily="34" charset="0"/>
              </a:rPr>
              <a:t>10</a:t>
            </a:r>
            <a:endParaRPr lang="en-US" sz="1400" b="1" dirty="0" smtClean="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MA = BA + EA</a:t>
            </a:r>
          </a:p>
          <a:p>
            <a:pPr lvl="2"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(CX) </a:t>
            </a:r>
            <a:r>
              <a:rPr lang="en-US" sz="1400" b="1" dirty="0" smtClean="0">
                <a:solidFill>
                  <a:srgbClr val="C00000"/>
                </a:solidFill>
                <a:latin typeface="Verdana" pitchFamily="34" charset="0"/>
                <a:ea typeface="Verdana" pitchFamily="34" charset="0"/>
                <a:cs typeface="Verdana" pitchFamily="34" charset="0"/>
                <a:sym typeface="Symbol"/>
              </a:rPr>
              <a:t> (MA)   or,</a:t>
            </a:r>
          </a:p>
          <a:p>
            <a:pPr lvl="2" algn="just"/>
            <a:endParaRPr lang="en-US" sz="1400" b="1" dirty="0" smtClean="0">
              <a:solidFill>
                <a:srgbClr val="C00000"/>
              </a:solidFill>
              <a:latin typeface="Verdana" pitchFamily="34" charset="0"/>
              <a:ea typeface="Verdana" pitchFamily="34" charset="0"/>
              <a:cs typeface="Verdana" pitchFamily="34" charset="0"/>
              <a:sym typeface="Symbol"/>
            </a:endParaRPr>
          </a:p>
          <a:p>
            <a:pPr lvl="2" algn="just"/>
            <a:r>
              <a:rPr lang="en-US" sz="1400" b="1" dirty="0" smtClean="0">
                <a:solidFill>
                  <a:srgbClr val="C00000"/>
                </a:solidFill>
                <a:latin typeface="Verdana" pitchFamily="34" charset="0"/>
                <a:ea typeface="Verdana" pitchFamily="34" charset="0"/>
                <a:cs typeface="Verdana" pitchFamily="34" charset="0"/>
                <a:sym typeface="Symbol"/>
              </a:rPr>
              <a:t>(CL) </a:t>
            </a:r>
            <a:r>
              <a:rPr lang="en-US" sz="1400" b="1" dirty="0">
                <a:solidFill>
                  <a:srgbClr val="C00000"/>
                </a:solidFill>
                <a:latin typeface="Verdana" pitchFamily="34" charset="0"/>
                <a:ea typeface="Verdana" pitchFamily="34" charset="0"/>
                <a:cs typeface="Verdana" pitchFamily="34" charset="0"/>
                <a:sym typeface="Symbol"/>
              </a:rPr>
              <a:t> </a:t>
            </a:r>
            <a:r>
              <a:rPr lang="en-US" sz="1400" b="1" dirty="0" smtClean="0">
                <a:solidFill>
                  <a:srgbClr val="C00000"/>
                </a:solidFill>
                <a:latin typeface="Verdana" pitchFamily="34" charset="0"/>
                <a:ea typeface="Verdana" pitchFamily="34" charset="0"/>
                <a:cs typeface="Verdana" pitchFamily="34" charset="0"/>
                <a:sym typeface="Symbol"/>
              </a:rPr>
              <a:t>(MA)</a:t>
            </a:r>
          </a:p>
          <a:p>
            <a:pPr lvl="2" algn="just"/>
            <a:r>
              <a:rPr lang="en-US" sz="1400" b="1" dirty="0" smtClean="0">
                <a:solidFill>
                  <a:srgbClr val="C00000"/>
                </a:solidFill>
                <a:latin typeface="Verdana" pitchFamily="34" charset="0"/>
                <a:ea typeface="Verdana" pitchFamily="34" charset="0"/>
                <a:cs typeface="Verdana" pitchFamily="34" charset="0"/>
                <a:sym typeface="Symbol"/>
              </a:rPr>
              <a:t>(CH) </a:t>
            </a:r>
            <a:r>
              <a:rPr lang="en-US" sz="1400" b="1" dirty="0">
                <a:solidFill>
                  <a:srgbClr val="C00000"/>
                </a:solidFill>
                <a:latin typeface="Verdana" pitchFamily="34" charset="0"/>
                <a:ea typeface="Verdana" pitchFamily="34" charset="0"/>
                <a:cs typeface="Verdana" pitchFamily="34" charset="0"/>
                <a:sym typeface="Symbol"/>
              </a:rPr>
              <a:t> </a:t>
            </a:r>
            <a:r>
              <a:rPr lang="en-US" sz="1400" b="1" dirty="0" smtClean="0">
                <a:solidFill>
                  <a:srgbClr val="C00000"/>
                </a:solidFill>
                <a:latin typeface="Verdana" pitchFamily="34" charset="0"/>
                <a:ea typeface="Verdana" pitchFamily="34" charset="0"/>
                <a:cs typeface="Verdana" pitchFamily="34" charset="0"/>
                <a:sym typeface="Symbol"/>
              </a:rPr>
              <a:t> (MA +1)</a:t>
            </a:r>
            <a:endParaRPr lang="en-US" sz="1400" b="1" dirty="0">
              <a:solidFill>
                <a:srgbClr val="C00000"/>
              </a:solidFill>
              <a:latin typeface="Verdana" pitchFamily="34" charset="0"/>
              <a:ea typeface="Verdana" pitchFamily="34" charset="0"/>
              <a:cs typeface="Verdana" pitchFamily="34" charset="0"/>
              <a:sym typeface="Symbol"/>
            </a:endParaRPr>
          </a:p>
          <a:p>
            <a:pPr algn="just"/>
            <a:r>
              <a:rPr lang="en-US" sz="1400" b="1" dirty="0" smtClean="0">
                <a:solidFill>
                  <a:schemeClr val="tx1"/>
                </a:solidFill>
                <a:latin typeface="Verdana" pitchFamily="34" charset="0"/>
                <a:ea typeface="Verdana" pitchFamily="34" charset="0"/>
                <a:cs typeface="Verdana" pitchFamily="34" charset="0"/>
              </a:rPr>
              <a:t> </a:t>
            </a:r>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
        <p:nvSpPr>
          <p:cNvPr id="6" name="Line Callout 1 5"/>
          <p:cNvSpPr/>
          <p:nvPr/>
        </p:nvSpPr>
        <p:spPr>
          <a:xfrm>
            <a:off x="6726073" y="3505200"/>
            <a:ext cx="2286000" cy="854692"/>
          </a:xfrm>
          <a:prstGeom prst="borderCallout1">
            <a:avLst>
              <a:gd name="adj1" fmla="val 49795"/>
              <a:gd name="adj2" fmla="val -725"/>
              <a:gd name="adj3" fmla="val 143659"/>
              <a:gd name="adj4" fmla="val -43720"/>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solidFill>
              </a:rPr>
              <a:t>Note : Register/ memory enclosed in brackets refer to content of register/ memory</a:t>
            </a:r>
            <a:endParaRPr lang="en-US" sz="1200" dirty="0">
              <a:solidFill>
                <a:schemeClr val="tx1"/>
              </a:solidFill>
            </a:endParaRPr>
          </a:p>
        </p:txBody>
      </p:sp>
    </p:spTree>
    <p:extLst>
      <p:ext uri="{BB962C8B-B14F-4D97-AF65-F5344CB8AC3E}">
        <p14:creationId xmlns:p14="http://schemas.microsoft.com/office/powerpoint/2010/main" val="3409393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606352" y="3124200"/>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65008" y="3137848"/>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83441" y="2734563"/>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19601" y="2496751"/>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14800" y="1225457"/>
            <a:ext cx="1600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50869" y="1868492"/>
            <a:ext cx="1437235"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9" y="1020171"/>
            <a:ext cx="124649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791571"/>
            <a:ext cx="990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02040" y="4142096"/>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2398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3200" y="-571500"/>
            <a:ext cx="7498080" cy="1143000"/>
          </a:xfrm>
        </p:spPr>
        <p:txBody>
          <a:bodyPr>
            <a:normAutofit/>
          </a:bodyPr>
          <a:lstStyle/>
          <a:p>
            <a:r>
              <a:rPr lang="en-US" sz="3200" dirty="0" smtClean="0"/>
              <a:t>Addressing Modes</a:t>
            </a:r>
            <a:endParaRPr lang="en-US" sz="32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52400" y="838200"/>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4" name="Rectangle 13"/>
          <p:cNvSpPr/>
          <p:nvPr/>
        </p:nvSpPr>
        <p:spPr>
          <a:xfrm>
            <a:off x="3733800" y="762000"/>
            <a:ext cx="52578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Based Addressing, BX or BP is used to hold the base value for effective address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When BX holds the base value of EA, 20-bit physical address is calculated from BX and DS.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When BP holds the base value of EA, BP and SS is used.</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AX, [BX + 08H]</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 </a:t>
            </a:r>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lvl="2" algn="just"/>
            <a:r>
              <a:rPr lang="en-US" sz="1200" b="1" dirty="0" smtClean="0">
                <a:solidFill>
                  <a:srgbClr val="C00000"/>
                </a:solidFill>
                <a:latin typeface="Verdana" pitchFamily="34" charset="0"/>
                <a:ea typeface="Verdana" pitchFamily="34" charset="0"/>
                <a:cs typeface="Verdana" pitchFamily="34" charset="0"/>
              </a:rPr>
              <a:t>0008</a:t>
            </a:r>
            <a:r>
              <a:rPr lang="en-US" sz="1200" b="1" baseline="-25000" dirty="0" smtClean="0">
                <a:solidFill>
                  <a:srgbClr val="C00000"/>
                </a:solidFill>
                <a:latin typeface="Verdana" pitchFamily="34" charset="0"/>
                <a:ea typeface="Verdana" pitchFamily="34" charset="0"/>
                <a:cs typeface="Verdana" pitchFamily="34" charset="0"/>
              </a:rPr>
              <a:t>H</a:t>
            </a:r>
            <a:r>
              <a:rPr lang="en-US" sz="1200" b="1" dirty="0" smtClean="0">
                <a:solidFill>
                  <a:srgbClr val="C00000"/>
                </a:solidFill>
                <a:latin typeface="Verdana" pitchFamily="34" charset="0"/>
                <a:ea typeface="Verdana" pitchFamily="34" charset="0"/>
                <a:cs typeface="Verdana" pitchFamily="34" charset="0"/>
              </a:rPr>
              <a:t> </a:t>
            </a:r>
            <a:r>
              <a:rPr lang="en-US" sz="1200" b="1" dirty="0" smtClean="0">
                <a:solidFill>
                  <a:srgbClr val="C00000"/>
                </a:solidFill>
                <a:latin typeface="Verdana" pitchFamily="34" charset="0"/>
                <a:ea typeface="Verdana" pitchFamily="34" charset="0"/>
                <a:cs typeface="Verdana" pitchFamily="34" charset="0"/>
                <a:sym typeface="Symbol"/>
              </a:rPr>
              <a:t>  08</a:t>
            </a:r>
            <a:r>
              <a:rPr lang="en-US" sz="1200" b="1" baseline="-25000" dirty="0" smtClean="0">
                <a:solidFill>
                  <a:srgbClr val="C00000"/>
                </a:solidFill>
                <a:latin typeface="Verdana" pitchFamily="34" charset="0"/>
                <a:ea typeface="Verdana" pitchFamily="34" charset="0"/>
                <a:cs typeface="Verdana" pitchFamily="34" charset="0"/>
                <a:sym typeface="Symbol"/>
              </a:rPr>
              <a:t>H</a:t>
            </a:r>
            <a:r>
              <a:rPr lang="en-US" sz="1200" b="1" dirty="0" smtClean="0">
                <a:solidFill>
                  <a:srgbClr val="C00000"/>
                </a:solidFill>
                <a:latin typeface="Verdana" pitchFamily="34" charset="0"/>
                <a:ea typeface="Verdana" pitchFamily="34" charset="0"/>
                <a:cs typeface="Verdana" pitchFamily="34" charset="0"/>
                <a:sym typeface="Symbol"/>
              </a:rPr>
              <a:t>  (Sign extended)</a:t>
            </a:r>
          </a:p>
          <a:p>
            <a:pPr lvl="2" algn="just"/>
            <a:r>
              <a:rPr lang="en-US" sz="1200" b="1" dirty="0" smtClean="0">
                <a:solidFill>
                  <a:srgbClr val="C00000"/>
                </a:solidFill>
                <a:latin typeface="Verdana" pitchFamily="34" charset="0"/>
                <a:ea typeface="Verdana" pitchFamily="34" charset="0"/>
                <a:cs typeface="Verdana" pitchFamily="34" charset="0"/>
                <a:sym typeface="Symbol"/>
              </a:rPr>
              <a:t>EA = (BX) + 0008</a:t>
            </a:r>
            <a:r>
              <a:rPr lang="en-US" sz="1200" b="1" baseline="-25000" dirty="0" smtClean="0">
                <a:solidFill>
                  <a:srgbClr val="C00000"/>
                </a:solidFill>
                <a:latin typeface="Verdana" pitchFamily="34" charset="0"/>
                <a:ea typeface="Verdana" pitchFamily="34" charset="0"/>
                <a:cs typeface="Verdana" pitchFamily="34" charset="0"/>
                <a:sym typeface="Symbol"/>
              </a:rPr>
              <a:t>H</a:t>
            </a:r>
            <a:endParaRPr lang="en-US" sz="1200" b="1" dirty="0" smtClean="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BA = (DS) x 16</a:t>
            </a:r>
            <a:r>
              <a:rPr lang="en-US" sz="1200" b="1" baseline="-25000" dirty="0" smtClean="0">
                <a:solidFill>
                  <a:srgbClr val="C00000"/>
                </a:solidFill>
                <a:latin typeface="Verdana" pitchFamily="34" charset="0"/>
                <a:ea typeface="Verdana" pitchFamily="34" charset="0"/>
                <a:cs typeface="Verdana" pitchFamily="34" charset="0"/>
                <a:sym typeface="Symbol"/>
              </a:rPr>
              <a:t>10</a:t>
            </a:r>
            <a:endParaRPr lang="en-US" sz="1200" b="1" dirty="0" smtClean="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MA = BA + EA</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(AX)  (MA)     or,</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(AL)  (MA)</a:t>
            </a:r>
          </a:p>
          <a:p>
            <a:pPr lvl="2" algn="just"/>
            <a:r>
              <a:rPr lang="en-US" sz="1200" b="1" dirty="0" smtClean="0">
                <a:solidFill>
                  <a:srgbClr val="C00000"/>
                </a:solidFill>
                <a:latin typeface="Verdana" pitchFamily="34" charset="0"/>
                <a:ea typeface="Verdana" pitchFamily="34" charset="0"/>
                <a:cs typeface="Verdana" pitchFamily="34" charset="0"/>
                <a:sym typeface="Symbol"/>
              </a:rPr>
              <a:t>(AH)  (MA + 1)</a:t>
            </a:r>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smtClean="0">
              <a:solidFill>
                <a:srgbClr val="C00000"/>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val="12443601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33800" y="791571"/>
            <a:ext cx="818677"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33800" y="3733800"/>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27432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67000" y="-381000"/>
            <a:ext cx="7498080" cy="1143000"/>
          </a:xfrm>
        </p:spPr>
        <p:txBody>
          <a:bodyPr>
            <a:normAutofit/>
          </a:bodyPr>
          <a:lstStyle/>
          <a:p>
            <a:r>
              <a:rPr lang="en-US" sz="2800" dirty="0" smtClean="0"/>
              <a:t>Addressing Modes</a:t>
            </a:r>
            <a:endParaRPr lang="en-US" sz="28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5" name="Rectangle 14"/>
          <p:cNvSpPr/>
          <p:nvPr/>
        </p:nvSpPr>
        <p:spPr>
          <a:xfrm>
            <a:off x="36576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SI or DI register is used to hold an index value for memory data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Displacement is added to the index value in SI or DI register to obtain the EA.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CX, [SI + 0A2H]</a:t>
            </a:r>
          </a:p>
          <a:p>
            <a:pPr algn="just"/>
            <a:endParaRPr lang="en-US" sz="1400" b="1" dirty="0" smtClean="0">
              <a:solidFill>
                <a:schemeClr val="tx1"/>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Operations: </a:t>
            </a:r>
          </a:p>
          <a:p>
            <a:pPr lvl="2" algn="just"/>
            <a:endParaRPr lang="en-US" sz="1400" b="1" dirty="0" smtClean="0">
              <a:solidFill>
                <a:srgbClr val="C00000"/>
              </a:solidFill>
              <a:latin typeface="Verdana" pitchFamily="34" charset="0"/>
              <a:ea typeface="Verdana" pitchFamily="34" charset="0"/>
              <a:cs typeface="Verdana" pitchFamily="34" charset="0"/>
            </a:endParaRPr>
          </a:p>
          <a:p>
            <a:pPr lvl="3" algn="just"/>
            <a:r>
              <a:rPr lang="en-US" sz="1200" b="1" dirty="0" smtClean="0">
                <a:solidFill>
                  <a:srgbClr val="C00000"/>
                </a:solidFill>
                <a:latin typeface="Verdana" pitchFamily="34" charset="0"/>
                <a:ea typeface="Verdana" pitchFamily="34" charset="0"/>
                <a:cs typeface="Verdana" pitchFamily="34" charset="0"/>
              </a:rPr>
              <a:t>FFA2</a:t>
            </a:r>
            <a:r>
              <a:rPr lang="en-US" sz="1200" b="1" baseline="-25000" dirty="0" smtClean="0">
                <a:solidFill>
                  <a:srgbClr val="C00000"/>
                </a:solidFill>
                <a:latin typeface="Verdana" pitchFamily="34" charset="0"/>
                <a:ea typeface="Verdana" pitchFamily="34" charset="0"/>
                <a:cs typeface="Verdana" pitchFamily="34" charset="0"/>
              </a:rPr>
              <a:t>H</a:t>
            </a:r>
            <a:r>
              <a:rPr lang="en-US" sz="1200" b="1" dirty="0" smtClean="0">
                <a:solidFill>
                  <a:srgbClr val="C00000"/>
                </a:solidFill>
                <a:latin typeface="Verdana" pitchFamily="34" charset="0"/>
                <a:ea typeface="Verdana" pitchFamily="34" charset="0"/>
                <a:cs typeface="Verdana" pitchFamily="34" charset="0"/>
              </a:rPr>
              <a:t> </a:t>
            </a:r>
            <a:r>
              <a:rPr lang="en-US" sz="1200" b="1" dirty="0" smtClean="0">
                <a:solidFill>
                  <a:srgbClr val="C00000"/>
                </a:solidFill>
                <a:latin typeface="Verdana" pitchFamily="34" charset="0"/>
                <a:ea typeface="Verdana" pitchFamily="34" charset="0"/>
                <a:cs typeface="Verdana" pitchFamily="34" charset="0"/>
                <a:sym typeface="Symbol"/>
              </a:rPr>
              <a:t> A2</a:t>
            </a:r>
            <a:r>
              <a:rPr lang="en-US" sz="1200" b="1" baseline="-25000" dirty="0" smtClean="0">
                <a:solidFill>
                  <a:srgbClr val="C00000"/>
                </a:solidFill>
                <a:latin typeface="Verdana" pitchFamily="34" charset="0"/>
                <a:ea typeface="Verdana" pitchFamily="34" charset="0"/>
                <a:cs typeface="Verdana" pitchFamily="34" charset="0"/>
                <a:sym typeface="Symbol"/>
              </a:rPr>
              <a:t>H</a:t>
            </a:r>
            <a:r>
              <a:rPr lang="en-US" sz="1200" b="1" dirty="0" smtClean="0">
                <a:solidFill>
                  <a:srgbClr val="C00000"/>
                </a:solidFill>
                <a:latin typeface="Verdana" pitchFamily="34" charset="0"/>
                <a:ea typeface="Verdana" pitchFamily="34" charset="0"/>
                <a:cs typeface="Verdana" pitchFamily="34" charset="0"/>
                <a:sym typeface="Symbol"/>
              </a:rPr>
              <a:t>  (Sign extended)</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EA = (SI) + FFA2</a:t>
            </a:r>
            <a:r>
              <a:rPr lang="en-US" sz="1200" b="1" baseline="-25000" dirty="0" smtClean="0">
                <a:solidFill>
                  <a:srgbClr val="C00000"/>
                </a:solidFill>
                <a:latin typeface="Verdana" pitchFamily="34" charset="0"/>
                <a:ea typeface="Verdana" pitchFamily="34" charset="0"/>
                <a:cs typeface="Verdana" pitchFamily="34" charset="0"/>
                <a:sym typeface="Symbol"/>
              </a:rPr>
              <a:t>H</a:t>
            </a:r>
            <a:endParaRPr lang="en-US" sz="1200" b="1" dirty="0" smtClean="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BA = (DS) x 16</a:t>
            </a:r>
            <a:r>
              <a:rPr lang="en-US" sz="1200" b="1" baseline="-25000" dirty="0" smtClean="0">
                <a:solidFill>
                  <a:srgbClr val="C00000"/>
                </a:solidFill>
                <a:latin typeface="Verdana" pitchFamily="34" charset="0"/>
                <a:ea typeface="Verdana" pitchFamily="34" charset="0"/>
                <a:cs typeface="Verdana" pitchFamily="34" charset="0"/>
                <a:sym typeface="Symbol"/>
              </a:rPr>
              <a:t>10</a:t>
            </a:r>
            <a:endParaRPr lang="en-US" sz="1200" b="1" dirty="0" smtClean="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MA = BA + EA</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(CX) </a:t>
            </a:r>
            <a:r>
              <a:rPr lang="en-US" sz="1200" b="1" dirty="0" smtClean="0">
                <a:solidFill>
                  <a:srgbClr val="C00000"/>
                </a:solidFill>
                <a:latin typeface="Verdana" pitchFamily="34" charset="0"/>
                <a:ea typeface="Verdana" pitchFamily="34" charset="0"/>
                <a:cs typeface="Verdana" pitchFamily="34" charset="0"/>
                <a:sym typeface="Symbol"/>
              </a:rPr>
              <a:t> (MA)   or,</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(CL)  (MA)</a:t>
            </a:r>
          </a:p>
          <a:p>
            <a:pPr lvl="3" algn="just"/>
            <a:r>
              <a:rPr lang="en-US" sz="1200" b="1" dirty="0">
                <a:solidFill>
                  <a:srgbClr val="C00000"/>
                </a:solidFill>
                <a:latin typeface="Verdana" pitchFamily="34" charset="0"/>
                <a:ea typeface="Verdana" pitchFamily="34" charset="0"/>
                <a:cs typeface="Verdana" pitchFamily="34" charset="0"/>
                <a:sym typeface="Symbol"/>
              </a:rPr>
              <a:t>(CH) </a:t>
            </a:r>
            <a:r>
              <a:rPr lang="en-US" sz="1200" b="1" dirty="0" smtClean="0">
                <a:solidFill>
                  <a:srgbClr val="C00000"/>
                </a:solidFill>
                <a:latin typeface="Verdana" pitchFamily="34" charset="0"/>
                <a:ea typeface="Verdana" pitchFamily="34" charset="0"/>
                <a:cs typeface="Verdana" pitchFamily="34" charset="0"/>
                <a:sym typeface="Symbol"/>
              </a:rPr>
              <a:t> (MA + 1)</a:t>
            </a:r>
            <a:endParaRPr lang="en-US" sz="12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val="3458876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84599" y="144780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84599" y="1219200"/>
            <a:ext cx="5155993"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193" y="102529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02040" y="2209800"/>
            <a:ext cx="26749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3160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0800" y="-571500"/>
            <a:ext cx="7498080" cy="1143000"/>
          </a:xfrm>
        </p:spPr>
        <p:txBody>
          <a:bodyPr>
            <a:normAutofit/>
          </a:bodyPr>
          <a:lstStyle/>
          <a:p>
            <a:r>
              <a:rPr lang="en-US" sz="2800" dirty="0" smtClean="0"/>
              <a:t>Addressing Modes</a:t>
            </a:r>
            <a:endParaRPr lang="en-US" sz="28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556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Based Index Addressing, the effective address is computed from the sum of a base register (BX or BP), an index register (SI or DI) and a displacement.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DX, [BX + SI + 0AH]</a:t>
            </a:r>
          </a:p>
          <a:p>
            <a:pPr algn="just"/>
            <a:endParaRPr lang="en-US" sz="1400" b="1" dirty="0" smtClean="0">
              <a:solidFill>
                <a:schemeClr val="tx1"/>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Operations:</a:t>
            </a:r>
          </a:p>
          <a:p>
            <a:pPr lvl="2" algn="just"/>
            <a:endParaRPr lang="en-US" sz="1400" b="1" dirty="0">
              <a:solidFill>
                <a:srgbClr val="C00000"/>
              </a:solidFill>
              <a:latin typeface="Verdana" pitchFamily="34" charset="0"/>
              <a:ea typeface="Verdana" pitchFamily="34" charset="0"/>
              <a:cs typeface="Verdana" pitchFamily="34" charset="0"/>
            </a:endParaRPr>
          </a:p>
          <a:p>
            <a:pPr lvl="3" algn="just"/>
            <a:r>
              <a:rPr lang="en-US" sz="1400" b="1" dirty="0" smtClean="0">
                <a:solidFill>
                  <a:srgbClr val="C00000"/>
                </a:solidFill>
                <a:latin typeface="Verdana" pitchFamily="34" charset="0"/>
                <a:ea typeface="Verdana" pitchFamily="34" charset="0"/>
                <a:cs typeface="Verdana" pitchFamily="34" charset="0"/>
              </a:rPr>
              <a:t>000A</a:t>
            </a:r>
            <a:r>
              <a:rPr lang="en-US" sz="1400" b="1" baseline="-25000" dirty="0" smtClean="0">
                <a:solidFill>
                  <a:srgbClr val="C00000"/>
                </a:solidFill>
                <a:latin typeface="Verdana" pitchFamily="34" charset="0"/>
                <a:ea typeface="Verdana" pitchFamily="34" charset="0"/>
                <a:cs typeface="Verdana" pitchFamily="34" charset="0"/>
              </a:rPr>
              <a:t>H</a:t>
            </a:r>
            <a:r>
              <a:rPr lang="en-US" sz="1400" b="1" dirty="0" smtClean="0">
                <a:solidFill>
                  <a:srgbClr val="C00000"/>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sym typeface="Symbol"/>
              </a:rPr>
              <a:t> 0A</a:t>
            </a:r>
            <a:r>
              <a:rPr lang="en-US" sz="1400" b="1" baseline="-25000" dirty="0" smtClean="0">
                <a:solidFill>
                  <a:srgbClr val="C00000"/>
                </a:solidFill>
                <a:latin typeface="Verdana" pitchFamily="34" charset="0"/>
                <a:ea typeface="Verdana" pitchFamily="34" charset="0"/>
                <a:cs typeface="Verdana" pitchFamily="34" charset="0"/>
                <a:sym typeface="Symbol"/>
              </a:rPr>
              <a:t>H</a:t>
            </a:r>
            <a:r>
              <a:rPr lang="en-US" sz="1400" b="1" dirty="0" smtClean="0">
                <a:solidFill>
                  <a:srgbClr val="C00000"/>
                </a:solidFill>
                <a:latin typeface="Verdana" pitchFamily="34" charset="0"/>
                <a:ea typeface="Verdana" pitchFamily="34" charset="0"/>
                <a:cs typeface="Verdana" pitchFamily="34" charset="0"/>
                <a:sym typeface="Symbol"/>
              </a:rPr>
              <a:t>  (Sign extended)</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EA = (BX) + (SI) + 000A</a:t>
            </a:r>
            <a:r>
              <a:rPr lang="en-US" sz="1400" b="1" baseline="-25000" dirty="0" smtClean="0">
                <a:solidFill>
                  <a:srgbClr val="C00000"/>
                </a:solidFill>
                <a:latin typeface="Verdana" pitchFamily="34" charset="0"/>
                <a:ea typeface="Verdana" pitchFamily="34" charset="0"/>
                <a:cs typeface="Verdana" pitchFamily="34" charset="0"/>
                <a:sym typeface="Symbol"/>
              </a:rPr>
              <a:t>H</a:t>
            </a:r>
          </a:p>
          <a:p>
            <a:pPr lvl="3" algn="just"/>
            <a:r>
              <a:rPr lang="en-US" sz="1400" b="1" dirty="0" smtClean="0">
                <a:solidFill>
                  <a:srgbClr val="C00000"/>
                </a:solidFill>
                <a:latin typeface="Verdana" pitchFamily="34" charset="0"/>
                <a:ea typeface="Verdana" pitchFamily="34" charset="0"/>
                <a:cs typeface="Verdana" pitchFamily="34" charset="0"/>
                <a:sym typeface="Symbol"/>
              </a:rPr>
              <a:t>BA = (DS) x 16</a:t>
            </a:r>
            <a:r>
              <a:rPr lang="en-US" sz="1400" b="1" baseline="-25000" dirty="0" smtClean="0">
                <a:solidFill>
                  <a:srgbClr val="C00000"/>
                </a:solidFill>
                <a:latin typeface="Verdana" pitchFamily="34" charset="0"/>
                <a:ea typeface="Verdana" pitchFamily="34" charset="0"/>
                <a:cs typeface="Verdana" pitchFamily="34" charset="0"/>
                <a:sym typeface="Symbol"/>
              </a:rPr>
              <a:t>10</a:t>
            </a:r>
            <a:endParaRPr lang="en-US" sz="1400" b="1" dirty="0" smtClean="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MA = BA + EA</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(DX)  (MA)  or,</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(DL) </a:t>
            </a:r>
            <a:r>
              <a:rPr lang="en-US" sz="1400" b="1" dirty="0" smtClean="0">
                <a:solidFill>
                  <a:srgbClr val="C00000"/>
                </a:solidFill>
                <a:latin typeface="Verdana" pitchFamily="34" charset="0"/>
                <a:ea typeface="Verdana" pitchFamily="34" charset="0"/>
                <a:cs typeface="Verdana" pitchFamily="34" charset="0"/>
                <a:sym typeface="Symbol"/>
              </a:rPr>
              <a:t> (MA)</a:t>
            </a:r>
          </a:p>
          <a:p>
            <a:pPr lvl="3" algn="just"/>
            <a:r>
              <a:rPr lang="en-US" sz="1400" b="1" dirty="0">
                <a:solidFill>
                  <a:srgbClr val="C00000"/>
                </a:solidFill>
                <a:latin typeface="Verdana" pitchFamily="34" charset="0"/>
                <a:ea typeface="Verdana" pitchFamily="34" charset="0"/>
                <a:cs typeface="Verdana" pitchFamily="34" charset="0"/>
                <a:sym typeface="Symbol"/>
              </a:rPr>
              <a:t>(DH) </a:t>
            </a:r>
            <a:r>
              <a:rPr lang="en-US" sz="1400" b="1" dirty="0" smtClean="0">
                <a:solidFill>
                  <a:srgbClr val="C00000"/>
                </a:solidFill>
                <a:latin typeface="Verdana" pitchFamily="34" charset="0"/>
                <a:ea typeface="Verdana" pitchFamily="34" charset="0"/>
                <a:cs typeface="Verdana" pitchFamily="34" charset="0"/>
                <a:sym typeface="Symbol"/>
              </a:rPr>
              <a:t> (MA + 1)</a:t>
            </a:r>
            <a:endParaRPr lang="en-US" sz="14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val="1981833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648200" y="2267664"/>
            <a:ext cx="4343400" cy="70413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648200" y="1524000"/>
            <a:ext cx="4343400" cy="1447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152400" y="1496911"/>
            <a:ext cx="4343400" cy="70413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6304" y="208664"/>
            <a:ext cx="7772400" cy="1143000"/>
          </a:xfrm>
        </p:spPr>
        <p:txBody>
          <a:bodyPr>
            <a:normAutofit/>
          </a:bodyPr>
          <a:lstStyle/>
          <a:p>
            <a:r>
              <a:rPr lang="en-US" dirty="0" smtClean="0">
                <a:latin typeface="Arial Black" panose="020B0A04020102020204" pitchFamily="34" charset="0"/>
              </a:rPr>
              <a:t>Overview </a:t>
            </a:r>
            <a:endParaRPr lang="en-US" dirty="0">
              <a:latin typeface="Arial Black" panose="020B0A04020102020204" pitchFamily="34" charset="0"/>
            </a:endParaRPr>
          </a:p>
        </p:txBody>
      </p:sp>
      <p:sp>
        <p:nvSpPr>
          <p:cNvPr id="6" name="Slide Number Placeholder 5"/>
          <p:cNvSpPr>
            <a:spLocks noGrp="1"/>
          </p:cNvSpPr>
          <p:nvPr>
            <p:ph type="sldNum" sz="quarter" idx="12"/>
          </p:nvPr>
        </p:nvSpPr>
        <p:spPr/>
        <p:txBody>
          <a:bodyPr/>
          <a:lstStyle/>
          <a:p>
            <a:fld id="{85E6815B-E59C-4D87-B1F6-ECBDD22AF1DC}" type="slidenum">
              <a:rPr lang="en-US" smtClean="0"/>
              <a:pPr/>
              <a:t>5</a:t>
            </a:fld>
            <a:endParaRPr lang="en-US" dirty="0"/>
          </a:p>
        </p:txBody>
      </p:sp>
      <p:sp>
        <p:nvSpPr>
          <p:cNvPr id="3" name="TextBox 2"/>
          <p:cNvSpPr txBox="1"/>
          <p:nvPr/>
        </p:nvSpPr>
        <p:spPr>
          <a:xfrm>
            <a:off x="4466230" y="177192"/>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228600" y="1568708"/>
            <a:ext cx="4191000" cy="5509200"/>
          </a:xfrm>
          <a:prstGeom prst="rect">
            <a:avLst/>
          </a:prstGeom>
          <a:noFill/>
        </p:spPr>
        <p:txBody>
          <a:bodyPr wrap="square" rtlCol="0">
            <a:spAutoFit/>
          </a:bodyPr>
          <a:lstStyle/>
          <a:p>
            <a:pPr algn="just"/>
            <a:r>
              <a:rPr lang="en-US" sz="1600" b="1" dirty="0" smtClean="0">
                <a:latin typeface="Cambria" panose="02040503050406030204" pitchFamily="18" charset="0"/>
                <a:ea typeface="Verdana" pitchFamily="34" charset="0"/>
                <a:cs typeface="Verdana" pitchFamily="34" charset="0"/>
              </a:rPr>
              <a:t>First 16- bit processor released by INTEL in the year 1978</a:t>
            </a:r>
          </a:p>
          <a:p>
            <a:pPr algn="just"/>
            <a:endParaRPr lang="en-US" sz="1600" b="1" dirty="0" smtClean="0">
              <a:latin typeface="Cambria" panose="02040503050406030204" pitchFamily="18" charset="0"/>
              <a:ea typeface="Verdana" pitchFamily="34" charset="0"/>
              <a:cs typeface="Verdana" pitchFamily="34" charset="0"/>
            </a:endParaRPr>
          </a:p>
          <a:p>
            <a:pPr algn="just"/>
            <a:endParaRPr lang="en-US" sz="1600" b="1" dirty="0">
              <a:latin typeface="Cambria" panose="02040503050406030204" pitchFamily="18" charset="0"/>
              <a:ea typeface="Verdana" pitchFamily="34" charset="0"/>
              <a:cs typeface="Verdana" pitchFamily="34" charset="0"/>
            </a:endParaRPr>
          </a:p>
          <a:p>
            <a:pPr algn="just"/>
            <a:r>
              <a:rPr lang="en-US" sz="1600" b="1" dirty="0" smtClean="0">
                <a:latin typeface="Cambria" panose="02040503050406030204" pitchFamily="18" charset="0"/>
                <a:ea typeface="Verdana" pitchFamily="34" charset="0"/>
                <a:cs typeface="Verdana" pitchFamily="34" charset="0"/>
              </a:rPr>
              <a:t>Originally HMOS, now manufactured using HMOS III technique</a:t>
            </a:r>
          </a:p>
          <a:p>
            <a:pPr algn="just"/>
            <a:endParaRPr lang="en-US" sz="1600" b="1" dirty="0" smtClean="0">
              <a:latin typeface="Cambria" panose="02040503050406030204" pitchFamily="18" charset="0"/>
              <a:ea typeface="Verdana" pitchFamily="34" charset="0"/>
              <a:cs typeface="Verdana" pitchFamily="34" charset="0"/>
            </a:endParaRPr>
          </a:p>
          <a:p>
            <a:pPr algn="just"/>
            <a:endParaRPr lang="en-US" sz="1600" b="1" dirty="0">
              <a:latin typeface="Cambria" panose="02040503050406030204" pitchFamily="18" charset="0"/>
              <a:ea typeface="Verdana" pitchFamily="34" charset="0"/>
              <a:cs typeface="Verdana" pitchFamily="34" charset="0"/>
            </a:endParaRPr>
          </a:p>
          <a:p>
            <a:pPr algn="just"/>
            <a:r>
              <a:rPr lang="en-US" sz="1600" b="1" dirty="0" smtClean="0">
                <a:latin typeface="Cambria" panose="02040503050406030204" pitchFamily="18" charset="0"/>
                <a:ea typeface="Verdana" pitchFamily="34" charset="0"/>
                <a:cs typeface="Verdana" pitchFamily="34" charset="0"/>
              </a:rPr>
              <a:t>Approximately 29, 000 transistors, 40 pin  DIP, 5V supply</a:t>
            </a:r>
          </a:p>
          <a:p>
            <a:pPr algn="just"/>
            <a:endParaRPr lang="en-US" sz="1600" b="1" dirty="0" smtClean="0">
              <a:latin typeface="Cambria" panose="02040503050406030204" pitchFamily="18" charset="0"/>
              <a:ea typeface="Verdana" pitchFamily="34" charset="0"/>
              <a:cs typeface="Verdana" pitchFamily="34" charset="0"/>
            </a:endParaRPr>
          </a:p>
          <a:p>
            <a:pPr algn="just"/>
            <a:endParaRPr lang="en-US" sz="1600" b="1" dirty="0">
              <a:latin typeface="Cambria" panose="02040503050406030204" pitchFamily="18" charset="0"/>
              <a:ea typeface="Verdana" pitchFamily="34" charset="0"/>
              <a:cs typeface="Verdana" pitchFamily="34" charset="0"/>
            </a:endParaRPr>
          </a:p>
          <a:p>
            <a:pPr algn="just"/>
            <a:r>
              <a:rPr lang="en-US" sz="1600" b="1" dirty="0" smtClean="0">
                <a:latin typeface="Cambria" panose="02040503050406030204" pitchFamily="18" charset="0"/>
                <a:ea typeface="Verdana" pitchFamily="34" charset="0"/>
                <a:cs typeface="Verdana" pitchFamily="34" charset="0"/>
              </a:rPr>
              <a:t>Does not have internal clock; external asymmetric clock source with 33% duty cycle</a:t>
            </a:r>
          </a:p>
          <a:p>
            <a:pPr algn="just"/>
            <a:endParaRPr lang="en-US" sz="1600" b="1" dirty="0" smtClean="0">
              <a:latin typeface="Cambria" panose="02040503050406030204" pitchFamily="18" charset="0"/>
              <a:ea typeface="Verdana" pitchFamily="34" charset="0"/>
              <a:cs typeface="Verdana" pitchFamily="34" charset="0"/>
            </a:endParaRPr>
          </a:p>
          <a:p>
            <a:pPr algn="just"/>
            <a:endParaRPr lang="en-US" sz="1600" b="1" dirty="0">
              <a:latin typeface="Cambria" panose="02040503050406030204" pitchFamily="18" charset="0"/>
              <a:ea typeface="Verdana" pitchFamily="34" charset="0"/>
              <a:cs typeface="Verdana" pitchFamily="34" charset="0"/>
            </a:endParaRPr>
          </a:p>
          <a:p>
            <a:pPr algn="just"/>
            <a:r>
              <a:rPr lang="en-US" sz="1600" b="1" dirty="0" smtClean="0">
                <a:latin typeface="Cambria" panose="02040503050406030204" pitchFamily="18" charset="0"/>
                <a:ea typeface="Verdana" pitchFamily="34" charset="0"/>
                <a:cs typeface="Verdana" pitchFamily="34" charset="0"/>
              </a:rPr>
              <a:t>20-bit address to access memory </a:t>
            </a:r>
            <a:r>
              <a:rPr lang="en-US" sz="1600" b="1" dirty="0" smtClean="0">
                <a:latin typeface="Cambria" panose="02040503050406030204" pitchFamily="18" charset="0"/>
                <a:ea typeface="Verdana" pitchFamily="34" charset="0"/>
                <a:cs typeface="Verdana" pitchFamily="34" charset="0"/>
                <a:sym typeface="Symbol"/>
              </a:rPr>
              <a:t> can address up to 2</a:t>
            </a:r>
            <a:r>
              <a:rPr lang="en-US" sz="1600" b="1" baseline="30000" dirty="0" smtClean="0">
                <a:latin typeface="Cambria" panose="02040503050406030204" pitchFamily="18" charset="0"/>
                <a:ea typeface="Verdana" pitchFamily="34" charset="0"/>
                <a:cs typeface="Verdana" pitchFamily="34" charset="0"/>
                <a:sym typeface="Symbol"/>
              </a:rPr>
              <a:t>20</a:t>
            </a:r>
            <a:r>
              <a:rPr lang="en-US" sz="1600" b="1" dirty="0" smtClean="0">
                <a:latin typeface="Cambria" panose="02040503050406030204" pitchFamily="18" charset="0"/>
                <a:ea typeface="Verdana" pitchFamily="34" charset="0"/>
                <a:cs typeface="Verdana" pitchFamily="34" charset="0"/>
                <a:sym typeface="Symbol"/>
              </a:rPr>
              <a:t> = 1 megabytes of memory space.</a:t>
            </a:r>
          </a:p>
          <a:p>
            <a:pPr algn="just"/>
            <a:endParaRPr lang="en-US" sz="1600" b="1" dirty="0">
              <a:latin typeface="Cambria" panose="02040503050406030204" pitchFamily="18" charset="0"/>
              <a:ea typeface="Verdana" pitchFamily="34" charset="0"/>
              <a:cs typeface="Verdana" pitchFamily="34" charset="0"/>
              <a:sym typeface="Symbol"/>
            </a:endParaRPr>
          </a:p>
          <a:p>
            <a:pPr algn="just"/>
            <a:endParaRPr lang="en-US" sz="1600" b="1" dirty="0">
              <a:latin typeface="Cambria" panose="02040503050406030204" pitchFamily="18" charset="0"/>
              <a:ea typeface="Verdana" pitchFamily="34" charset="0"/>
              <a:cs typeface="Verdana" pitchFamily="34" charset="0"/>
              <a:sym typeface="Symbol"/>
            </a:endParaRPr>
          </a:p>
        </p:txBody>
      </p:sp>
      <mc:AlternateContent xmlns:mc="http://schemas.openxmlformats.org/markup-compatibility/2006">
        <mc:Choice xmlns:a14="http://schemas.microsoft.com/office/drawing/2010/main" Requires="a14">
          <p:sp>
            <p:nvSpPr>
              <p:cNvPr id="7" name="TextBox 6"/>
              <p:cNvSpPr txBox="1"/>
              <p:nvPr/>
            </p:nvSpPr>
            <p:spPr>
              <a:xfrm>
                <a:off x="4724400" y="1568708"/>
                <a:ext cx="4191000" cy="3539430"/>
              </a:xfrm>
              <a:prstGeom prst="rect">
                <a:avLst/>
              </a:prstGeom>
              <a:noFill/>
            </p:spPr>
            <p:txBody>
              <a:bodyPr wrap="square" rtlCol="0">
                <a:spAutoFit/>
              </a:bodyPr>
              <a:lstStyle/>
              <a:p>
                <a:pPr algn="just"/>
                <a:r>
                  <a:rPr lang="en-US" sz="1600" b="1" dirty="0" smtClean="0">
                    <a:latin typeface="Cambria" panose="02040503050406030204" pitchFamily="18" charset="0"/>
                    <a:ea typeface="Verdana" pitchFamily="34" charset="0"/>
                    <a:cs typeface="Verdana" pitchFamily="34" charset="0"/>
                    <a:sym typeface="Symbol"/>
                  </a:rPr>
                  <a:t>Addressable </a:t>
                </a:r>
                <a:r>
                  <a:rPr lang="en-US" sz="1600" b="1" dirty="0">
                    <a:latin typeface="Cambria" panose="02040503050406030204" pitchFamily="18" charset="0"/>
                    <a:ea typeface="Verdana" pitchFamily="34" charset="0"/>
                    <a:cs typeface="Verdana" pitchFamily="34" charset="0"/>
                    <a:sym typeface="Symbol"/>
                  </a:rPr>
                  <a:t>memory space is organized in to two banks of 512 kb each; </a:t>
                </a:r>
                <a:r>
                  <a:rPr lang="en-US" sz="1600" b="1" dirty="0">
                    <a:solidFill>
                      <a:srgbClr val="FF0066"/>
                    </a:solidFill>
                    <a:latin typeface="Cambria" panose="02040503050406030204" pitchFamily="18" charset="0"/>
                    <a:ea typeface="Verdana" pitchFamily="34" charset="0"/>
                    <a:cs typeface="Verdana" pitchFamily="34" charset="0"/>
                    <a:sym typeface="Symbol"/>
                  </a:rPr>
                  <a:t>Even (or lower) bank </a:t>
                </a:r>
                <a:r>
                  <a:rPr lang="en-US" sz="1600" b="1" dirty="0">
                    <a:latin typeface="Cambria" panose="02040503050406030204" pitchFamily="18" charset="0"/>
                    <a:ea typeface="Verdana" pitchFamily="34" charset="0"/>
                    <a:cs typeface="Verdana" pitchFamily="34" charset="0"/>
                    <a:sym typeface="Symbol"/>
                  </a:rPr>
                  <a:t>and</a:t>
                </a:r>
                <a:r>
                  <a:rPr lang="en-US" sz="1600" b="1" dirty="0">
                    <a:solidFill>
                      <a:srgbClr val="FF0066"/>
                    </a:solidFill>
                    <a:latin typeface="Cambria" panose="02040503050406030204" pitchFamily="18" charset="0"/>
                    <a:ea typeface="Verdana" pitchFamily="34" charset="0"/>
                    <a:cs typeface="Verdana" pitchFamily="34" charset="0"/>
                    <a:sym typeface="Symbol"/>
                  </a:rPr>
                  <a:t> Odd (or higher) bank</a:t>
                </a:r>
                <a:r>
                  <a:rPr lang="en-US" sz="1600" b="1" dirty="0">
                    <a:latin typeface="Cambria" panose="02040503050406030204" pitchFamily="18" charset="0"/>
                    <a:ea typeface="Verdana" pitchFamily="34" charset="0"/>
                    <a:cs typeface="Verdana" pitchFamily="34" charset="0"/>
                    <a:sym typeface="Symbol"/>
                  </a:rPr>
                  <a:t>. Address line A</a:t>
                </a:r>
                <a:r>
                  <a:rPr lang="en-US" sz="1600" b="1" baseline="-25000" dirty="0">
                    <a:latin typeface="Cambria" panose="02040503050406030204" pitchFamily="18" charset="0"/>
                    <a:ea typeface="Verdana" pitchFamily="34" charset="0"/>
                    <a:cs typeface="Verdana" pitchFamily="34" charset="0"/>
                    <a:sym typeface="Symbol"/>
                  </a:rPr>
                  <a:t>0</a:t>
                </a:r>
                <a:r>
                  <a:rPr lang="en-US" sz="1600" b="1" dirty="0">
                    <a:latin typeface="Cambria" panose="02040503050406030204" pitchFamily="18" charset="0"/>
                    <a:ea typeface="Verdana" pitchFamily="34" charset="0"/>
                    <a:cs typeface="Verdana" pitchFamily="34" charset="0"/>
                    <a:sym typeface="Symbol"/>
                  </a:rPr>
                  <a:t> is used to select even bank and control </a:t>
                </a:r>
                <a:r>
                  <a:rPr lang="en-US" sz="1600" b="1" dirty="0" smtClean="0">
                    <a:latin typeface="Cambria" panose="02040503050406030204" pitchFamily="18" charset="0"/>
                    <a:ea typeface="Verdana" pitchFamily="34" charset="0"/>
                    <a:cs typeface="Verdana" pitchFamily="34" charset="0"/>
                    <a:sym typeface="Symbol"/>
                  </a:rPr>
                  <a:t>signal </a:t>
                </a:r>
                <a14:m>
                  <m:oMath xmlns:m="http://schemas.openxmlformats.org/officeDocument/2006/math">
                    <m:acc>
                      <m:accPr>
                        <m:chr m:val="̅"/>
                        <m:ctrlPr>
                          <a:rPr lang="en-US" sz="1600" b="1" i="1">
                            <a:latin typeface="Cambria Math" panose="02040503050406030204" pitchFamily="18" charset="0"/>
                            <a:ea typeface="Verdana" pitchFamily="34" charset="0"/>
                            <a:cs typeface="Verdana" pitchFamily="34" charset="0"/>
                            <a:sym typeface="Symbol"/>
                          </a:rPr>
                        </m:ctrlPr>
                      </m:accPr>
                      <m:e>
                        <m:r>
                          <a:rPr lang="en-US" sz="1600" b="1">
                            <a:latin typeface="Cambria Math"/>
                            <a:ea typeface="Verdana" pitchFamily="34" charset="0"/>
                            <a:cs typeface="Verdana" pitchFamily="34" charset="0"/>
                            <a:sym typeface="Symbol"/>
                          </a:rPr>
                          <m:t>𝐁𝐇𝐄</m:t>
                        </m:r>
                      </m:e>
                    </m:acc>
                  </m:oMath>
                </a14:m>
                <a:endParaRPr lang="en-US" sz="1600" b="1" dirty="0">
                  <a:latin typeface="Cambria" panose="02040503050406030204" pitchFamily="18" charset="0"/>
                  <a:ea typeface="Verdana" pitchFamily="34" charset="0"/>
                  <a:cs typeface="Verdana" pitchFamily="34" charset="0"/>
                  <a:sym typeface="Symbol"/>
                </a:endParaRPr>
              </a:p>
              <a:p>
                <a:pPr algn="just"/>
                <a:r>
                  <a:rPr lang="en-US" sz="1600" b="1" dirty="0">
                    <a:latin typeface="Cambria" panose="02040503050406030204" pitchFamily="18" charset="0"/>
                    <a:ea typeface="Verdana" pitchFamily="34" charset="0"/>
                    <a:cs typeface="Verdana" pitchFamily="34" charset="0"/>
                    <a:sym typeface="Symbol"/>
                  </a:rPr>
                  <a:t>is used  to access odd </a:t>
                </a:r>
                <a:r>
                  <a:rPr lang="en-US" sz="1600" b="1" dirty="0" smtClean="0">
                    <a:latin typeface="Cambria" panose="02040503050406030204" pitchFamily="18" charset="0"/>
                    <a:ea typeface="Verdana" pitchFamily="34" charset="0"/>
                    <a:cs typeface="Verdana" pitchFamily="34" charset="0"/>
                    <a:sym typeface="Symbol"/>
                  </a:rPr>
                  <a:t>bank</a:t>
                </a:r>
                <a:endParaRPr lang="en-US" sz="1600" b="1" dirty="0">
                  <a:latin typeface="Cambria" panose="02040503050406030204" pitchFamily="18" charset="0"/>
                  <a:ea typeface="Verdana" pitchFamily="34" charset="0"/>
                  <a:cs typeface="Verdana" pitchFamily="34" charset="0"/>
                  <a:sym typeface="Symbol"/>
                </a:endParaRPr>
              </a:p>
              <a:p>
                <a:pPr algn="just"/>
                <a:endParaRPr lang="en-US" sz="1600" b="1" dirty="0" smtClean="0">
                  <a:latin typeface="Cambria" panose="02040503050406030204" pitchFamily="18" charset="0"/>
                  <a:ea typeface="Verdana" pitchFamily="34" charset="0"/>
                  <a:cs typeface="Verdana" pitchFamily="34" charset="0"/>
                  <a:sym typeface="Symbol"/>
                </a:endParaRPr>
              </a:p>
              <a:p>
                <a:pPr algn="just"/>
                <a:r>
                  <a:rPr lang="en-US" sz="1600" b="1" dirty="0" smtClean="0">
                    <a:latin typeface="Cambria" panose="02040503050406030204" pitchFamily="18" charset="0"/>
                    <a:ea typeface="Verdana" pitchFamily="34" charset="0"/>
                    <a:cs typeface="Verdana" pitchFamily="34" charset="0"/>
                    <a:sym typeface="Symbol"/>
                  </a:rPr>
                  <a:t>Uses a separate 16 bit address for I/O mapped devices  can generate 2</a:t>
                </a:r>
                <a:r>
                  <a:rPr lang="en-US" sz="1600" b="1" baseline="30000" dirty="0" smtClean="0">
                    <a:latin typeface="Cambria" panose="02040503050406030204" pitchFamily="18" charset="0"/>
                    <a:ea typeface="Verdana" pitchFamily="34" charset="0"/>
                    <a:cs typeface="Verdana" pitchFamily="34" charset="0"/>
                    <a:sym typeface="Symbol"/>
                  </a:rPr>
                  <a:t>16</a:t>
                </a:r>
                <a:r>
                  <a:rPr lang="en-US" sz="1600" b="1" dirty="0" smtClean="0">
                    <a:latin typeface="Cambria" panose="02040503050406030204" pitchFamily="18" charset="0"/>
                    <a:ea typeface="Verdana" pitchFamily="34" charset="0"/>
                    <a:cs typeface="Verdana" pitchFamily="34" charset="0"/>
                    <a:sym typeface="Symbol"/>
                  </a:rPr>
                  <a:t> = 64 k addresses.</a:t>
                </a:r>
              </a:p>
              <a:p>
                <a:pPr algn="just"/>
                <a:endParaRPr lang="en-US" sz="1600" b="1" dirty="0">
                  <a:latin typeface="Cambria" panose="02040503050406030204" pitchFamily="18" charset="0"/>
                  <a:ea typeface="Verdana" pitchFamily="34" charset="0"/>
                  <a:cs typeface="Verdana" pitchFamily="34" charset="0"/>
                  <a:sym typeface="Symbol"/>
                </a:endParaRPr>
              </a:p>
              <a:p>
                <a:pPr algn="just"/>
                <a:r>
                  <a:rPr lang="en-US" sz="1600" b="1" dirty="0" smtClean="0">
                    <a:latin typeface="Cambria" panose="02040503050406030204" pitchFamily="18" charset="0"/>
                    <a:ea typeface="Verdana" pitchFamily="34" charset="0"/>
                    <a:cs typeface="Verdana" pitchFamily="34" charset="0"/>
                    <a:sym typeface="Symbol"/>
                  </a:rPr>
                  <a:t>Operates in two modes: </a:t>
                </a:r>
                <a:r>
                  <a:rPr lang="en-US" sz="1600" b="1" dirty="0" smtClean="0">
                    <a:solidFill>
                      <a:srgbClr val="FF0066"/>
                    </a:solidFill>
                    <a:latin typeface="Cambria" panose="02040503050406030204" pitchFamily="18" charset="0"/>
                    <a:ea typeface="Verdana" pitchFamily="34" charset="0"/>
                    <a:cs typeface="Verdana" pitchFamily="34" charset="0"/>
                    <a:sym typeface="Symbol"/>
                  </a:rPr>
                  <a:t>minimum mode </a:t>
                </a:r>
                <a:r>
                  <a:rPr lang="en-US" sz="1600" b="1" dirty="0" smtClean="0">
                    <a:latin typeface="Cambria" panose="02040503050406030204" pitchFamily="18" charset="0"/>
                    <a:ea typeface="Verdana" pitchFamily="34" charset="0"/>
                    <a:cs typeface="Verdana" pitchFamily="34" charset="0"/>
                    <a:sym typeface="Symbol"/>
                  </a:rPr>
                  <a:t>and </a:t>
                </a:r>
                <a:r>
                  <a:rPr lang="en-US" sz="1600" b="1" dirty="0" smtClean="0">
                    <a:solidFill>
                      <a:srgbClr val="FF0066"/>
                    </a:solidFill>
                    <a:latin typeface="Cambria" panose="02040503050406030204" pitchFamily="18" charset="0"/>
                    <a:ea typeface="Verdana" pitchFamily="34" charset="0"/>
                    <a:cs typeface="Verdana" pitchFamily="34" charset="0"/>
                    <a:sym typeface="Symbol"/>
                  </a:rPr>
                  <a:t>maximum mode</a:t>
                </a:r>
                <a:r>
                  <a:rPr lang="en-US" sz="1600" b="1" dirty="0" smtClean="0">
                    <a:latin typeface="Cambria" panose="02040503050406030204" pitchFamily="18" charset="0"/>
                    <a:ea typeface="Verdana" pitchFamily="34" charset="0"/>
                    <a:cs typeface="Verdana" pitchFamily="34" charset="0"/>
                    <a:sym typeface="Symbol"/>
                  </a:rPr>
                  <a:t>, decided by the signal at MN and </a:t>
                </a:r>
                <a14:m>
                  <m:oMath xmlns:m="http://schemas.openxmlformats.org/officeDocument/2006/math">
                    <m:acc>
                      <m:accPr>
                        <m:chr m:val="̅"/>
                        <m:ctrlPr>
                          <a:rPr lang="en-US" sz="1600" b="1" i="1" smtClean="0">
                            <a:latin typeface="Cambria Math" panose="02040503050406030204" pitchFamily="18" charset="0"/>
                            <a:ea typeface="Verdana" pitchFamily="34" charset="0"/>
                            <a:cs typeface="Verdana" pitchFamily="34" charset="0"/>
                            <a:sym typeface="Symbol"/>
                          </a:rPr>
                        </m:ctrlPr>
                      </m:accPr>
                      <m:e>
                        <m:r>
                          <a:rPr lang="en-US" sz="1600" b="1" i="0" smtClean="0">
                            <a:latin typeface="Cambria Math"/>
                            <a:ea typeface="Verdana" pitchFamily="34" charset="0"/>
                            <a:cs typeface="Verdana" pitchFamily="34" charset="0"/>
                            <a:sym typeface="Symbol"/>
                          </a:rPr>
                          <m:t>𝐌𝐗</m:t>
                        </m:r>
                      </m:e>
                    </m:acc>
                  </m:oMath>
                </a14:m>
                <a:r>
                  <a:rPr lang="en-US" sz="1600" b="1" dirty="0" smtClean="0">
                    <a:latin typeface="Cambria" panose="02040503050406030204" pitchFamily="18" charset="0"/>
                    <a:ea typeface="Verdana" pitchFamily="34" charset="0"/>
                    <a:cs typeface="Verdana" pitchFamily="34" charset="0"/>
                    <a:sym typeface="Symbol"/>
                  </a:rPr>
                  <a:t> pins.</a:t>
                </a:r>
                <a:endParaRPr lang="en-US" sz="1600" b="1" dirty="0">
                  <a:latin typeface="Cambria" panose="02040503050406030204" pitchFamily="18" charset="0"/>
                  <a:ea typeface="Verdana" pitchFamily="34" charset="0"/>
                  <a:cs typeface="Verdana"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4724400" y="1568708"/>
                <a:ext cx="4191000" cy="3539430"/>
              </a:xfrm>
              <a:prstGeom prst="rect">
                <a:avLst/>
              </a:prstGeom>
              <a:blipFill rotWithShape="0">
                <a:blip r:embed="rId3"/>
                <a:stretch>
                  <a:fillRect l="-727" t="-688" r="-581" b="-1033"/>
                </a:stretch>
              </a:blipFill>
            </p:spPr>
            <p:txBody>
              <a:bodyPr/>
              <a:lstStyle/>
              <a:p>
                <a:r>
                  <a:rPr lang="en-US">
                    <a:noFill/>
                  </a:rPr>
                  <a:t> </a:t>
                </a:r>
              </a:p>
            </p:txBody>
          </p:sp>
        </mc:Fallback>
      </mc:AlternateContent>
    </p:spTree>
    <p:extLst>
      <p:ext uri="{BB962C8B-B14F-4D97-AF65-F5344CB8AC3E}">
        <p14:creationId xmlns:p14="http://schemas.microsoft.com/office/powerpoint/2010/main" val="24657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81036E-6 L 3.33333E-6 0.11933 " pathEditMode="relative" rAng="0" ptsTypes="AA">
                                      <p:cBhvr>
                                        <p:cTn id="6" dur="500" fill="hold"/>
                                        <p:tgtEl>
                                          <p:spTgt spid="4"/>
                                        </p:tgtEl>
                                        <p:attrNameLst>
                                          <p:attrName>ppt_x</p:attrName>
                                          <p:attrName>ppt_y</p:attrName>
                                        </p:attrNameLst>
                                      </p:cBhvr>
                                      <p:rCtr x="0" y="59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0.11933 L 3.33333E-6 0.25254 " pathEditMode="relative" rAng="0" ptsTypes="AA">
                                      <p:cBhvr>
                                        <p:cTn id="10" dur="500" fill="hold"/>
                                        <p:tgtEl>
                                          <p:spTgt spid="4"/>
                                        </p:tgtEl>
                                        <p:attrNameLst>
                                          <p:attrName>ppt_x</p:attrName>
                                          <p:attrName>ppt_y</p:attrName>
                                        </p:attrNameLst>
                                      </p:cBhvr>
                                      <p:rCtr x="0" y="666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3.33333E-6 0.25254 L 3.33333E-6 0.38575 " pathEditMode="relative" rAng="0" ptsTypes="AA">
                                      <p:cBhvr>
                                        <p:cTn id="14" dur="500" fill="hold"/>
                                        <p:tgtEl>
                                          <p:spTgt spid="4"/>
                                        </p:tgtEl>
                                        <p:attrNameLst>
                                          <p:attrName>ppt_x</p:attrName>
                                          <p:attrName>ppt_y</p:attrName>
                                        </p:attrNameLst>
                                      </p:cBhvr>
                                      <p:rCtr x="0" y="666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3.33333E-6 0.38575 L 3.33333E-6 0.54116 " pathEditMode="relative" rAng="0" ptsTypes="AA">
                                      <p:cBhvr>
                                        <p:cTn id="18" dur="500" fill="hold"/>
                                        <p:tgtEl>
                                          <p:spTgt spid="4"/>
                                        </p:tgtEl>
                                        <p:attrNameLst>
                                          <p:attrName>ppt_x</p:attrName>
                                          <p:attrName>ppt_y</p:attrName>
                                        </p:attrNameLst>
                                      </p:cBhvr>
                                      <p:rCtr x="0" y="7771"/>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42" presetClass="path" presetSubtype="0" accel="50000" decel="50000" fill="hold" grpId="1" nodeType="withEffect">
                                  <p:stCondLst>
                                    <p:cond delay="0"/>
                                  </p:stCondLst>
                                  <p:childTnLst>
                                    <p:animMotion origin="layout" path="M -3.33333E-6 -1.11933E-6 L -3.33333E-6 0.11795 " pathEditMode="relative" rAng="0" ptsTypes="AA">
                                      <p:cBhvr>
                                        <p:cTn id="34" dur="500" fill="hold"/>
                                        <p:tgtEl>
                                          <p:spTgt spid="10"/>
                                        </p:tgtEl>
                                        <p:attrNameLst>
                                          <p:attrName>ppt_x</p:attrName>
                                          <p:attrName>ppt_y</p:attrName>
                                        </p:attrNameLst>
                                      </p:cBhvr>
                                      <p:rCtr x="0" y="5897"/>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2" nodeType="clickEffect">
                                  <p:stCondLst>
                                    <p:cond delay="0"/>
                                  </p:stCondLst>
                                  <p:childTnLst>
                                    <p:animMotion origin="layout" path="M -3.33333E-6 0.11795 L -3.33333E-6 0.24006 " pathEditMode="relative" rAng="0" ptsTypes="AA">
                                      <p:cBhvr>
                                        <p:cTn id="38" dur="500" fill="hold"/>
                                        <p:tgtEl>
                                          <p:spTgt spid="10"/>
                                        </p:tgtEl>
                                        <p:attrNameLst>
                                          <p:attrName>ppt_x</p:attrName>
                                          <p:attrName>ppt_y</p:attrName>
                                        </p:attrNameLst>
                                      </p:cBhvr>
                                      <p:rCtr x="0" y="61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9" grpId="0" animBg="1"/>
      <p:bldP spid="9" grpId="1" animBg="1"/>
      <p:bldP spid="4" grpId="0" animBg="1"/>
      <p:bldP spid="4" grpId="1" animBg="1"/>
      <p:bldP spid="4" grpId="2" animBg="1"/>
      <p:bldP spid="4" grpId="3" animBg="1"/>
      <p:bldP spid="4" grpId="4"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0" y="2272352"/>
            <a:ext cx="176084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00500" y="2729552"/>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57800" y="2499246"/>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0" y="18913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24952" y="16627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78992" y="3336308"/>
            <a:ext cx="1357376"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3581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43200" y="-571500"/>
            <a:ext cx="7498080" cy="1143000"/>
          </a:xfrm>
        </p:spPr>
        <p:txBody>
          <a:bodyPr>
            <a:normAutofit/>
          </a:bodyPr>
          <a:lstStyle/>
          <a:p>
            <a:r>
              <a:rPr lang="en-US" sz="2800" dirty="0" smtClean="0"/>
              <a:t>Addressing Modes</a:t>
            </a:r>
            <a:endParaRPr lang="en-US" sz="28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Employed in string operations to operate on string data.</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effective address (EA) of source data is stored in SI register and the EA of destination is stored in DI register.</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Segment register </a:t>
            </a:r>
            <a:r>
              <a:rPr lang="en-US" sz="1400" b="1" dirty="0">
                <a:solidFill>
                  <a:schemeClr val="tx1"/>
                </a:solidFill>
                <a:latin typeface="Verdana" pitchFamily="34" charset="0"/>
                <a:ea typeface="Verdana" pitchFamily="34" charset="0"/>
                <a:cs typeface="Verdana" pitchFamily="34" charset="0"/>
              </a:rPr>
              <a:t>for calculating base address of </a:t>
            </a:r>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source data is DS and that of the destination data is ES</a:t>
            </a: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MOVS BYTE</a:t>
            </a:r>
          </a:p>
          <a:p>
            <a:pPr algn="just"/>
            <a:endParaRPr lang="en-US" sz="1400" b="1" dirty="0" smtClean="0">
              <a:solidFill>
                <a:srgbClr val="FF0000"/>
              </a:solidFill>
              <a:latin typeface="Verdana" pitchFamily="34" charset="0"/>
              <a:ea typeface="Verdana" pitchFamily="34" charset="0"/>
              <a:cs typeface="Verdana" pitchFamily="34" charset="0"/>
            </a:endParaRPr>
          </a:p>
          <a:p>
            <a:pPr algn="just"/>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accent2">
                    <a:lumMod val="50000"/>
                  </a:schemeClr>
                </a:solidFill>
                <a:latin typeface="Verdana" pitchFamily="34" charset="0"/>
                <a:ea typeface="Verdana" pitchFamily="34" charset="0"/>
                <a:cs typeface="Verdana" pitchFamily="34" charset="0"/>
              </a:rPr>
              <a:t>Calculation of source memory location:</a:t>
            </a:r>
          </a:p>
          <a:p>
            <a:pPr algn="just"/>
            <a:r>
              <a:rPr lang="it-IT" sz="1400" b="1" dirty="0" smtClean="0">
                <a:solidFill>
                  <a:srgbClr val="C00000"/>
                </a:solidFill>
                <a:latin typeface="Verdana" pitchFamily="34" charset="0"/>
                <a:ea typeface="Verdana" pitchFamily="34" charset="0"/>
                <a:cs typeface="Verdana" pitchFamily="34" charset="0"/>
              </a:rPr>
              <a:t>EA </a:t>
            </a:r>
            <a:r>
              <a:rPr lang="it-IT" sz="1400" b="1" dirty="0">
                <a:solidFill>
                  <a:srgbClr val="C00000"/>
                </a:solidFill>
                <a:latin typeface="Verdana" pitchFamily="34" charset="0"/>
                <a:ea typeface="Verdana" pitchFamily="34" charset="0"/>
                <a:cs typeface="Verdana" pitchFamily="34" charset="0"/>
              </a:rPr>
              <a:t>= (SI</a:t>
            </a:r>
            <a:r>
              <a:rPr lang="it-IT" sz="1400" b="1" dirty="0" smtClean="0">
                <a:solidFill>
                  <a:srgbClr val="C00000"/>
                </a:solidFill>
                <a:latin typeface="Verdana" pitchFamily="34" charset="0"/>
                <a:ea typeface="Verdana" pitchFamily="34" charset="0"/>
                <a:cs typeface="Verdana" pitchFamily="34" charset="0"/>
              </a:rPr>
              <a:t>)      BA = (DS) x 16</a:t>
            </a:r>
            <a:r>
              <a:rPr lang="it-IT" sz="1400" b="1" baseline="-25000" dirty="0" smtClean="0">
                <a:solidFill>
                  <a:srgbClr val="C00000"/>
                </a:solidFill>
                <a:latin typeface="Verdana" pitchFamily="34" charset="0"/>
                <a:ea typeface="Verdana" pitchFamily="34" charset="0"/>
                <a:cs typeface="Verdana" pitchFamily="34" charset="0"/>
              </a:rPr>
              <a:t>10</a:t>
            </a:r>
            <a:r>
              <a:rPr lang="it-IT" sz="1400" b="1" dirty="0" smtClean="0">
                <a:solidFill>
                  <a:srgbClr val="C00000"/>
                </a:solidFill>
                <a:latin typeface="Verdana" pitchFamily="34" charset="0"/>
                <a:ea typeface="Verdana" pitchFamily="34" charset="0"/>
                <a:cs typeface="Verdana" pitchFamily="34" charset="0"/>
              </a:rPr>
              <a:t>        MA </a:t>
            </a:r>
            <a:r>
              <a:rPr lang="it-IT" sz="1400" b="1" dirty="0">
                <a:solidFill>
                  <a:srgbClr val="C00000"/>
                </a:solidFill>
                <a:latin typeface="Verdana" pitchFamily="34" charset="0"/>
                <a:ea typeface="Verdana" pitchFamily="34" charset="0"/>
                <a:cs typeface="Verdana" pitchFamily="34" charset="0"/>
              </a:rPr>
              <a:t>= BA + </a:t>
            </a:r>
            <a:r>
              <a:rPr lang="it-IT" sz="1400" b="1" dirty="0" smtClean="0">
                <a:solidFill>
                  <a:srgbClr val="C00000"/>
                </a:solidFill>
                <a:latin typeface="Verdana" pitchFamily="34" charset="0"/>
                <a:ea typeface="Verdana" pitchFamily="34" charset="0"/>
                <a:cs typeface="Verdana" pitchFamily="34" charset="0"/>
              </a:rPr>
              <a:t>EA</a:t>
            </a:r>
          </a:p>
          <a:p>
            <a:pPr algn="just"/>
            <a:endParaRPr lang="it-IT" sz="1400" b="1" dirty="0" smtClean="0">
              <a:solidFill>
                <a:srgbClr val="C00000"/>
              </a:solidFill>
              <a:latin typeface="Verdana" pitchFamily="34" charset="0"/>
              <a:ea typeface="Verdana" pitchFamily="34" charset="0"/>
              <a:cs typeface="Verdana" pitchFamily="34" charset="0"/>
            </a:endParaRPr>
          </a:p>
          <a:p>
            <a:pPr algn="just"/>
            <a:r>
              <a:rPr lang="en-US" sz="1400" b="1" dirty="0">
                <a:solidFill>
                  <a:schemeClr val="accent2">
                    <a:lumMod val="50000"/>
                  </a:schemeClr>
                </a:solidFill>
                <a:latin typeface="Verdana" pitchFamily="34" charset="0"/>
                <a:ea typeface="Verdana" pitchFamily="34" charset="0"/>
                <a:cs typeface="Verdana" pitchFamily="34" charset="0"/>
              </a:rPr>
              <a:t>Calculation of </a:t>
            </a:r>
            <a:r>
              <a:rPr lang="en-US" sz="1400" b="1" dirty="0" smtClean="0">
                <a:solidFill>
                  <a:schemeClr val="accent2">
                    <a:lumMod val="50000"/>
                  </a:schemeClr>
                </a:solidFill>
                <a:latin typeface="Verdana" pitchFamily="34" charset="0"/>
                <a:ea typeface="Verdana" pitchFamily="34" charset="0"/>
                <a:cs typeface="Verdana" pitchFamily="34" charset="0"/>
              </a:rPr>
              <a:t>destination </a:t>
            </a:r>
            <a:r>
              <a:rPr lang="en-US" sz="1400" b="1" dirty="0">
                <a:solidFill>
                  <a:schemeClr val="accent2">
                    <a:lumMod val="50000"/>
                  </a:schemeClr>
                </a:solidFill>
                <a:latin typeface="Verdana" pitchFamily="34" charset="0"/>
                <a:ea typeface="Verdana" pitchFamily="34" charset="0"/>
                <a:cs typeface="Verdana" pitchFamily="34" charset="0"/>
              </a:rPr>
              <a:t>memory location</a:t>
            </a:r>
            <a:r>
              <a:rPr lang="en-US" sz="1400" b="1" dirty="0" smtClean="0">
                <a:solidFill>
                  <a:schemeClr val="accent2">
                    <a:lumMod val="50000"/>
                  </a:schemeClr>
                </a:solidFill>
                <a:latin typeface="Verdana" pitchFamily="34" charset="0"/>
                <a:ea typeface="Verdana" pitchFamily="34" charset="0"/>
                <a:cs typeface="Verdana" pitchFamily="34" charset="0"/>
              </a:rPr>
              <a:t>:</a:t>
            </a:r>
            <a:endParaRPr lang="it-IT" sz="1400" b="1" dirty="0" smtClean="0">
              <a:solidFill>
                <a:schemeClr val="accent2">
                  <a:lumMod val="50000"/>
                </a:schemeClr>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EA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 (DI)     BA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(ES) x </a:t>
            </a:r>
            <a:r>
              <a:rPr lang="it-IT" sz="1400" b="1" dirty="0" smtClean="0">
                <a:solidFill>
                  <a:srgbClr val="C00000"/>
                </a:solidFill>
                <a:latin typeface="Verdana" pitchFamily="34" charset="0"/>
                <a:ea typeface="Verdana" pitchFamily="34" charset="0"/>
                <a:cs typeface="Verdana" pitchFamily="34" charset="0"/>
              </a:rPr>
              <a:t>16</a:t>
            </a:r>
            <a:r>
              <a:rPr lang="it-IT" sz="1400" b="1" baseline="-25000" dirty="0" smtClean="0">
                <a:solidFill>
                  <a:srgbClr val="C00000"/>
                </a:solidFill>
                <a:latin typeface="Verdana" pitchFamily="34" charset="0"/>
                <a:ea typeface="Verdana" pitchFamily="34" charset="0"/>
                <a:cs typeface="Verdana" pitchFamily="34" charset="0"/>
              </a:rPr>
              <a:t>10       </a:t>
            </a:r>
            <a:r>
              <a:rPr lang="it-IT" sz="1400" b="1" dirty="0" smtClean="0">
                <a:solidFill>
                  <a:srgbClr val="C00000"/>
                </a:solidFill>
                <a:latin typeface="Verdana" pitchFamily="34" charset="0"/>
                <a:ea typeface="Verdana" pitchFamily="34" charset="0"/>
                <a:cs typeface="Verdana" pitchFamily="34" charset="0"/>
              </a:rPr>
              <a:t>MA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BA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EA</a:t>
            </a:r>
            <a:r>
              <a:rPr lang="it-IT" sz="1400" b="1" baseline="-25000" dirty="0">
                <a:solidFill>
                  <a:srgbClr val="C00000"/>
                </a:solidFill>
                <a:latin typeface="Verdana" pitchFamily="34" charset="0"/>
                <a:ea typeface="Verdana" pitchFamily="34" charset="0"/>
                <a:cs typeface="Verdana" pitchFamily="34" charset="0"/>
              </a:rPr>
              <a:t>E</a:t>
            </a:r>
          </a:p>
          <a:p>
            <a:pPr algn="just"/>
            <a:endParaRPr lang="it-IT" sz="1400" b="1" dirty="0">
              <a:solidFill>
                <a:srgbClr val="C00000"/>
              </a:solidFill>
              <a:latin typeface="Verdana" pitchFamily="34" charset="0"/>
              <a:ea typeface="Verdana" pitchFamily="34" charset="0"/>
              <a:cs typeface="Verdana" pitchFamily="34" charset="0"/>
            </a:endParaRP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(MAE) </a:t>
            </a:r>
            <a:r>
              <a:rPr lang="it-IT" sz="1400" b="1" dirty="0" smtClean="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(MA</a:t>
            </a:r>
            <a:r>
              <a:rPr lang="it-IT" sz="1400" b="1" dirty="0" smtClean="0">
                <a:solidFill>
                  <a:srgbClr val="C00000"/>
                </a:solidFill>
                <a:latin typeface="Verdana" pitchFamily="34" charset="0"/>
                <a:ea typeface="Verdana" pitchFamily="34" charset="0"/>
                <a:cs typeface="Verdana" pitchFamily="34" charset="0"/>
              </a:rPr>
              <a:t>)</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If DF = 1, 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(SI) – 1 and (DI) = (DI) - 1 </a:t>
            </a:r>
          </a:p>
          <a:p>
            <a:pPr algn="just"/>
            <a:r>
              <a:rPr lang="it-IT" sz="1400" b="1" dirty="0" smtClean="0">
                <a:solidFill>
                  <a:srgbClr val="C00000"/>
                </a:solidFill>
                <a:latin typeface="Verdana" pitchFamily="34" charset="0"/>
                <a:ea typeface="Verdana" pitchFamily="34" charset="0"/>
                <a:cs typeface="Verdana" pitchFamily="34" charset="0"/>
              </a:rPr>
              <a:t>If </a:t>
            </a:r>
            <a:r>
              <a:rPr lang="it-IT" sz="1400" b="1" dirty="0">
                <a:solidFill>
                  <a:srgbClr val="C00000"/>
                </a:solidFill>
                <a:latin typeface="Verdana" pitchFamily="34" charset="0"/>
                <a:ea typeface="Verdana" pitchFamily="34" charset="0"/>
                <a:cs typeface="Verdana" pitchFamily="34" charset="0"/>
              </a:rPr>
              <a:t>DF = </a:t>
            </a:r>
            <a:r>
              <a:rPr lang="it-IT" sz="1400" b="1" dirty="0" smtClean="0">
                <a:solidFill>
                  <a:srgbClr val="C00000"/>
                </a:solidFill>
                <a:latin typeface="Verdana" pitchFamily="34" charset="0"/>
                <a:ea typeface="Verdana" pitchFamily="34" charset="0"/>
                <a:cs typeface="Verdana" pitchFamily="34" charset="0"/>
              </a:rPr>
              <a:t>0, </a:t>
            </a:r>
            <a:r>
              <a:rPr lang="it-IT" sz="1400" b="1" dirty="0">
                <a:solidFill>
                  <a:srgbClr val="C00000"/>
                </a:solidFill>
                <a:latin typeface="Verdana" pitchFamily="34" charset="0"/>
                <a:ea typeface="Verdana" pitchFamily="34" charset="0"/>
                <a:cs typeface="Verdana" pitchFamily="34" charset="0"/>
              </a:rPr>
              <a:t>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(SI) </a:t>
            </a:r>
            <a:r>
              <a:rPr lang="it-IT" sz="1400" b="1" dirty="0" smtClean="0">
                <a:solidFill>
                  <a:srgbClr val="C00000"/>
                </a:solidFill>
                <a:latin typeface="Verdana" pitchFamily="34" charset="0"/>
                <a:ea typeface="Verdana" pitchFamily="34" charset="0"/>
                <a:cs typeface="Verdana" pitchFamily="34" charset="0"/>
              </a:rPr>
              <a:t>+1 </a:t>
            </a:r>
            <a:r>
              <a:rPr lang="it-IT" sz="1400" b="1" dirty="0">
                <a:solidFill>
                  <a:srgbClr val="C00000"/>
                </a:solidFill>
                <a:latin typeface="Verdana" pitchFamily="34" charset="0"/>
                <a:ea typeface="Verdana" pitchFamily="34" charset="0"/>
                <a:cs typeface="Verdana" pitchFamily="34" charset="0"/>
              </a:rPr>
              <a:t>and (DI) = (DI) </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1 </a:t>
            </a:r>
          </a:p>
          <a:p>
            <a:pPr algn="just"/>
            <a:endParaRPr lang="en-US" sz="1400" b="1" dirty="0" smtClean="0">
              <a:solidFill>
                <a:srgbClr val="C00000"/>
              </a:solidFill>
              <a:latin typeface="Verdana" pitchFamily="34" charset="0"/>
              <a:ea typeface="Verdana" pitchFamily="34" charset="0"/>
              <a:cs typeface="Verdana" pitchFamily="34" charset="0"/>
            </a:endParaRPr>
          </a:p>
        </p:txBody>
      </p:sp>
      <p:sp>
        <p:nvSpPr>
          <p:cNvPr id="10" name="TextBox 9"/>
          <p:cNvSpPr txBox="1"/>
          <p:nvPr/>
        </p:nvSpPr>
        <p:spPr>
          <a:xfrm>
            <a:off x="6136368" y="147935"/>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
        <p:nvSpPr>
          <p:cNvPr id="17" name="Line Callout 1 16"/>
          <p:cNvSpPr/>
          <p:nvPr/>
        </p:nvSpPr>
        <p:spPr>
          <a:xfrm>
            <a:off x="914400" y="5715000"/>
            <a:ext cx="2286000" cy="427346"/>
          </a:xfrm>
          <a:prstGeom prst="borderCallout1">
            <a:avLst>
              <a:gd name="adj1" fmla="val 1890"/>
              <a:gd name="adj2" fmla="val 98976"/>
              <a:gd name="adj3" fmla="val -124603"/>
              <a:gd name="adj4" fmla="val 126429"/>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solidFill>
              </a:rPr>
              <a:t>Note : Effective address of the Extra segment register</a:t>
            </a:r>
            <a:endParaRPr lang="en-US" sz="1200" dirty="0">
              <a:solidFill>
                <a:schemeClr val="tx1"/>
              </a:solidFill>
            </a:endParaRPr>
          </a:p>
        </p:txBody>
      </p:sp>
    </p:spTree>
    <p:extLst>
      <p:ext uri="{BB962C8B-B14F-4D97-AF65-F5344CB8AC3E}">
        <p14:creationId xmlns:p14="http://schemas.microsoft.com/office/powerpoint/2010/main" val="26925858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13111" y="4833012"/>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78992" y="2057400"/>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4038600"/>
            <a:ext cx="3264190" cy="67824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19400" y="-381000"/>
            <a:ext cx="7498080" cy="1143000"/>
          </a:xfrm>
        </p:spPr>
        <p:txBody>
          <a:bodyPr>
            <a:normAutofit/>
          </a:bodyPr>
          <a:lstStyle/>
          <a:p>
            <a:r>
              <a:rPr lang="en-US" sz="2800" dirty="0" smtClean="0"/>
              <a:t>Addressing Modes</a:t>
            </a:r>
            <a:endParaRPr lang="en-US" sz="28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These addressing modes are used to access data from standard I/O mapped devices or ports.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a:t>
            </a:r>
            <a:r>
              <a:rPr lang="en-US" sz="1400" b="1" dirty="0" smtClean="0">
                <a:solidFill>
                  <a:srgbClr val="0070C0"/>
                </a:solidFill>
                <a:latin typeface="Verdana" pitchFamily="34" charset="0"/>
                <a:ea typeface="Verdana" pitchFamily="34" charset="0"/>
                <a:cs typeface="Verdana" pitchFamily="34" charset="0"/>
              </a:rPr>
              <a:t>direct port addressing mode</a:t>
            </a:r>
            <a:r>
              <a:rPr lang="en-US" sz="1400" b="1" dirty="0" smtClean="0">
                <a:solidFill>
                  <a:schemeClr val="tx1"/>
                </a:solidFill>
                <a:latin typeface="Verdana" pitchFamily="34" charset="0"/>
                <a:ea typeface="Verdana" pitchFamily="34" charset="0"/>
                <a:cs typeface="Verdana" pitchFamily="34" charset="0"/>
              </a:rPr>
              <a:t>, an 8-bit port address is directly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IN AL, [09H]</a:t>
            </a:r>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rgbClr val="FF0000"/>
              </a:solidFill>
              <a:latin typeface="Verdana" pitchFamily="34" charset="0"/>
              <a:ea typeface="Verdana" pitchFamily="34" charset="0"/>
              <a:cs typeface="Verdana" pitchFamily="34" charset="0"/>
            </a:endParaRPr>
          </a:p>
          <a:p>
            <a:pPr algn="just"/>
            <a:r>
              <a:rPr lang="en-US" sz="1400" b="1" dirty="0" smtClean="0">
                <a:solidFill>
                  <a:srgbClr val="C00000"/>
                </a:solidFill>
                <a:latin typeface="Verdana" pitchFamily="34" charset="0"/>
                <a:ea typeface="Verdana" pitchFamily="34" charset="0"/>
                <a:cs typeface="Verdana" pitchFamily="34" charset="0"/>
              </a:rPr>
              <a:t>Operations: </a:t>
            </a:r>
            <a:r>
              <a:rPr lang="it-IT" sz="1400" b="1" dirty="0" smtClean="0">
                <a:solidFill>
                  <a:srgbClr val="C00000"/>
                </a:solidFill>
                <a:latin typeface="Verdana" pitchFamily="34" charset="0"/>
                <a:ea typeface="Verdana" pitchFamily="34" charset="0"/>
                <a:cs typeface="Verdana" pitchFamily="34" charset="0"/>
              </a:rPr>
              <a:t>  PORT</a:t>
            </a:r>
            <a:r>
              <a:rPr lang="it-IT" sz="1400" b="1" baseline="-25000" dirty="0" smtClean="0">
                <a:solidFill>
                  <a:srgbClr val="C00000"/>
                </a:solidFill>
                <a:latin typeface="Verdana" pitchFamily="34" charset="0"/>
                <a:ea typeface="Verdana" pitchFamily="34" charset="0"/>
                <a:cs typeface="Verdana" pitchFamily="34" charset="0"/>
              </a:rPr>
              <a:t>addr</a:t>
            </a:r>
            <a:r>
              <a:rPr lang="it-IT" sz="1400" b="1" dirty="0" smtClean="0">
                <a:solidFill>
                  <a:srgbClr val="C00000"/>
                </a:solidFill>
                <a:latin typeface="Verdana" pitchFamily="34" charset="0"/>
                <a:ea typeface="Verdana" pitchFamily="34" charset="0"/>
                <a:cs typeface="Verdana" pitchFamily="34" charset="0"/>
              </a:rPr>
              <a:t> = 09</a:t>
            </a:r>
            <a:r>
              <a:rPr lang="it-IT" sz="1400" b="1" baseline="-25000" dirty="0" smtClean="0">
                <a:solidFill>
                  <a:srgbClr val="C00000"/>
                </a:solidFill>
                <a:latin typeface="Verdana" pitchFamily="34" charset="0"/>
                <a:ea typeface="Verdana" pitchFamily="34" charset="0"/>
                <a:cs typeface="Verdana" pitchFamily="34" charset="0"/>
              </a:rPr>
              <a:t>H</a:t>
            </a:r>
            <a:endParaRPr lang="it-IT" sz="1400" b="1" dirty="0">
              <a:solidFill>
                <a:srgbClr val="C00000"/>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	       (AL) </a:t>
            </a:r>
            <a:r>
              <a:rPr lang="it-IT" sz="1400" b="1" dirty="0" smtClean="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(PORT)  </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	       Content of port with address 09</a:t>
            </a:r>
            <a:r>
              <a:rPr lang="it-IT" sz="1400" b="1" baseline="-25000" dirty="0" smtClean="0">
                <a:solidFill>
                  <a:srgbClr val="C00000"/>
                </a:solidFill>
                <a:latin typeface="Verdana" pitchFamily="34" charset="0"/>
                <a:ea typeface="Verdana" pitchFamily="34" charset="0"/>
                <a:cs typeface="Verdana" pitchFamily="34" charset="0"/>
              </a:rPr>
              <a:t>H</a:t>
            </a:r>
            <a:r>
              <a:rPr lang="it-IT" sz="1400" b="1" dirty="0" smtClean="0">
                <a:solidFill>
                  <a:srgbClr val="C00000"/>
                </a:solidFill>
                <a:latin typeface="Verdana" pitchFamily="34" charset="0"/>
                <a:ea typeface="Verdana" pitchFamily="34" charset="0"/>
                <a:cs typeface="Verdana" pitchFamily="34" charset="0"/>
              </a:rPr>
              <a:t> is 	       moved to AL register</a:t>
            </a:r>
          </a:p>
          <a:p>
            <a:pPr algn="just"/>
            <a:endParaRPr lang="en-US" sz="1400" b="1" dirty="0" smtClean="0">
              <a:solidFill>
                <a:srgbClr val="C00000"/>
              </a:solidFill>
              <a:latin typeface="Verdana" pitchFamily="34" charset="0"/>
              <a:ea typeface="Verdana" pitchFamily="34" charset="0"/>
              <a:cs typeface="Verdana" pitchFamily="34" charset="0"/>
            </a:endParaRPr>
          </a:p>
          <a:p>
            <a:pPr algn="just"/>
            <a:r>
              <a:rPr lang="en-US" sz="1400" b="1" dirty="0" smtClean="0">
                <a:solidFill>
                  <a:srgbClr val="0070C0"/>
                </a:solidFill>
                <a:latin typeface="Verdana" pitchFamily="34" charset="0"/>
                <a:ea typeface="Verdana" pitchFamily="34" charset="0"/>
                <a:cs typeface="Verdana" pitchFamily="34" charset="0"/>
              </a:rPr>
              <a:t>In indirect port addressing mode</a:t>
            </a:r>
            <a:r>
              <a:rPr lang="en-US" sz="1400" b="1" dirty="0" smtClean="0">
                <a:solidFill>
                  <a:schemeClr val="tx1"/>
                </a:solidFill>
                <a:latin typeface="Verdana" pitchFamily="34" charset="0"/>
                <a:ea typeface="Verdana" pitchFamily="34" charset="0"/>
                <a:cs typeface="Verdana" pitchFamily="34" charset="0"/>
              </a:rPr>
              <a:t>, the instruction will specify the name of the register which holds the port address. In 8086, the 16-bit port address is stored in the DX register.</a:t>
            </a:r>
          </a:p>
          <a:p>
            <a:pPr algn="just"/>
            <a:endParaRPr lang="en-US" sz="1400" b="1" dirty="0" smtClean="0">
              <a:solidFill>
                <a:srgbClr val="C00000"/>
              </a:solidFill>
              <a:latin typeface="Verdana" pitchFamily="34" charset="0"/>
              <a:ea typeface="Verdana" pitchFamily="34" charset="0"/>
              <a:cs typeface="Verdana" pitchFamily="34" charset="0"/>
            </a:endParaRPr>
          </a:p>
          <a:p>
            <a:pPr marL="0" lvl="2" algn="just"/>
            <a:r>
              <a:rPr lang="en-US" sz="1400" b="1" dirty="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OUT [DX], AX</a:t>
            </a:r>
            <a:endParaRPr lang="en-US" sz="1400" b="1" dirty="0">
              <a:solidFill>
                <a:srgbClr val="FF0000"/>
              </a:solidFill>
              <a:latin typeface="Verdana" pitchFamily="34" charset="0"/>
              <a:ea typeface="Verdana" pitchFamily="34" charset="0"/>
              <a:cs typeface="Verdana" pitchFamily="34" charset="0"/>
            </a:endParaRPr>
          </a:p>
          <a:p>
            <a:pPr algn="just"/>
            <a:endParaRPr lang="en-US" sz="1400" b="1" dirty="0">
              <a:solidFill>
                <a:srgbClr val="FF0000"/>
              </a:solidFill>
              <a:latin typeface="Verdana" pitchFamily="34" charset="0"/>
              <a:ea typeface="Verdana" pitchFamily="34" charset="0"/>
              <a:cs typeface="Verdana" pitchFamily="34" charset="0"/>
            </a:endParaRPr>
          </a:p>
          <a:p>
            <a:pPr algn="just"/>
            <a:r>
              <a:rPr lang="en-US" sz="1400" b="1" dirty="0">
                <a:solidFill>
                  <a:srgbClr val="C00000"/>
                </a:solidFill>
                <a:latin typeface="Verdana" pitchFamily="34" charset="0"/>
                <a:ea typeface="Verdana" pitchFamily="34" charset="0"/>
                <a:cs typeface="Verdana" pitchFamily="34" charset="0"/>
              </a:rPr>
              <a:t>Operations</a:t>
            </a:r>
            <a:r>
              <a:rPr lang="en-US" sz="1400" b="1" dirty="0" smtClean="0">
                <a:solidFill>
                  <a:srgbClr val="C00000"/>
                </a:solidFill>
                <a:latin typeface="Verdana" pitchFamily="34" charset="0"/>
                <a:ea typeface="Verdana" pitchFamily="34" charset="0"/>
                <a:cs typeface="Verdana" pitchFamily="34" charset="0"/>
              </a:rPr>
              <a:t>:   P</a:t>
            </a:r>
            <a:r>
              <a:rPr lang="it-IT" sz="1400" b="1" dirty="0" smtClean="0">
                <a:solidFill>
                  <a:srgbClr val="C00000"/>
                </a:solidFill>
                <a:latin typeface="Verdana" pitchFamily="34" charset="0"/>
                <a:ea typeface="Verdana" pitchFamily="34" charset="0"/>
                <a:cs typeface="Verdana" pitchFamily="34" charset="0"/>
              </a:rPr>
              <a:t>ORT</a:t>
            </a:r>
            <a:r>
              <a:rPr lang="it-IT" sz="1400" b="1" baseline="-25000" dirty="0" smtClean="0">
                <a:solidFill>
                  <a:srgbClr val="C00000"/>
                </a:solidFill>
                <a:latin typeface="Verdana" pitchFamily="34" charset="0"/>
                <a:ea typeface="Verdana" pitchFamily="34" charset="0"/>
                <a:cs typeface="Verdana" pitchFamily="34" charset="0"/>
              </a:rPr>
              <a:t>addr</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(DX)</a:t>
            </a:r>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(PORT)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(AX)  </a:t>
            </a:r>
            <a:endParaRPr lang="it-IT" sz="1400" b="1" dirty="0">
              <a:solidFill>
                <a:srgbClr val="C00000"/>
              </a:solidFill>
              <a:latin typeface="Verdana" pitchFamily="34" charset="0"/>
              <a:ea typeface="Verdana" pitchFamily="34" charset="0"/>
              <a:cs typeface="Verdana" pitchFamily="34" charset="0"/>
            </a:endParaRP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Content </a:t>
            </a:r>
            <a:r>
              <a:rPr lang="it-IT" sz="1400" b="1" dirty="0">
                <a:solidFill>
                  <a:srgbClr val="C00000"/>
                </a:solidFill>
                <a:latin typeface="Verdana" pitchFamily="34" charset="0"/>
                <a:ea typeface="Verdana" pitchFamily="34" charset="0"/>
                <a:cs typeface="Verdana" pitchFamily="34" charset="0"/>
              </a:rPr>
              <a:t>of </a:t>
            </a:r>
            <a:r>
              <a:rPr lang="it-IT" sz="1400" b="1" dirty="0" smtClean="0">
                <a:solidFill>
                  <a:srgbClr val="C00000"/>
                </a:solidFill>
                <a:latin typeface="Verdana" pitchFamily="34" charset="0"/>
                <a:ea typeface="Verdana" pitchFamily="34" charset="0"/>
                <a:cs typeface="Verdana" pitchFamily="34" charset="0"/>
              </a:rPr>
              <a:t>AX is moved </a:t>
            </a:r>
            <a:r>
              <a:rPr lang="it-IT" sz="1400" b="1" dirty="0">
                <a:solidFill>
                  <a:srgbClr val="C00000"/>
                </a:solidFill>
                <a:latin typeface="Verdana" pitchFamily="34" charset="0"/>
                <a:ea typeface="Verdana" pitchFamily="34" charset="0"/>
                <a:cs typeface="Verdana" pitchFamily="34" charset="0"/>
              </a:rPr>
              <a:t>to </a:t>
            </a:r>
            <a:r>
              <a:rPr lang="it-IT" sz="1400" b="1" dirty="0" smtClean="0">
                <a:solidFill>
                  <a:srgbClr val="C00000"/>
                </a:solidFill>
                <a:latin typeface="Verdana" pitchFamily="34" charset="0"/>
                <a:ea typeface="Verdana" pitchFamily="34" charset="0"/>
                <a:cs typeface="Verdana" pitchFamily="34" charset="0"/>
              </a:rPr>
              <a:t>port 		     whose address is specified by DX </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register.</a:t>
            </a:r>
            <a:endParaRPr lang="it-IT" sz="1400" b="1" dirty="0">
              <a:solidFill>
                <a:srgbClr val="C00000"/>
              </a:solidFill>
              <a:latin typeface="Verdana" pitchFamily="34" charset="0"/>
              <a:ea typeface="Verdana" pitchFamily="34" charset="0"/>
              <a:cs typeface="Verdana" pitchFamily="34" charset="0"/>
            </a:endParaRPr>
          </a:p>
          <a:p>
            <a:pPr algn="just"/>
            <a:endParaRPr lang="en-US" sz="1400" b="1" dirty="0" smtClean="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0" y="3806873"/>
            <a:ext cx="5257800" cy="289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362700" y="147935"/>
            <a:ext cx="2495166" cy="461665"/>
          </a:xfrm>
          <a:prstGeom prst="rect">
            <a:avLst/>
          </a:prstGeom>
          <a:noFill/>
        </p:spPr>
        <p:txBody>
          <a:bodyPr wrap="square" rtlCol="0">
            <a:spAutoFit/>
          </a:bodyPr>
          <a:lstStyle/>
          <a:p>
            <a:pPr algn="r"/>
            <a:r>
              <a:rPr lang="en-US" sz="1200" b="1" dirty="0" smtClean="0">
                <a:solidFill>
                  <a:srgbClr val="FF0000"/>
                </a:solidFill>
              </a:rPr>
              <a:t>Group III : Addressing modes for I/O ports</a:t>
            </a:r>
            <a:endParaRPr lang="en-US" sz="1200" b="1" dirty="0">
              <a:solidFill>
                <a:srgbClr val="FF0000"/>
              </a:solidFill>
            </a:endParaRPr>
          </a:p>
        </p:txBody>
      </p:sp>
    </p:spTree>
    <p:extLst>
      <p:ext uri="{BB962C8B-B14F-4D97-AF65-F5344CB8AC3E}">
        <p14:creationId xmlns:p14="http://schemas.microsoft.com/office/powerpoint/2010/main" val="263948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29400" y="1877704"/>
            <a:ext cx="230306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93539" y="2106304"/>
            <a:ext cx="283586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2664156"/>
            <a:ext cx="89396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4724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0" y="-571500"/>
            <a:ext cx="7498080" cy="1143000"/>
          </a:xfrm>
        </p:spPr>
        <p:txBody>
          <a:bodyPr>
            <a:normAutofit/>
          </a:bodyPr>
          <a:lstStyle/>
          <a:p>
            <a:r>
              <a:rPr lang="en-US" sz="2800" dirty="0" smtClean="0"/>
              <a:t>Addressing Modes</a:t>
            </a:r>
            <a:endParaRPr lang="en-US" sz="28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5" name="Rectangle 24"/>
          <p:cNvSpPr/>
          <p:nvPr/>
        </p:nvSpPr>
        <p:spPr>
          <a:xfrm>
            <a:off x="3733800" y="762000"/>
            <a:ext cx="51816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this addressing mode, the effective address of a program instruction is specified relative to Instruction Pointer (IP) by an 8-bit signed displacement.</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JZ 0AH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lvl="1" algn="just"/>
            <a:endParaRPr lang="en-US" sz="1400" b="1" dirty="0">
              <a:solidFill>
                <a:srgbClr val="C00000"/>
              </a:solidFill>
              <a:latin typeface="Verdana" pitchFamily="34" charset="0"/>
              <a:ea typeface="Verdana" pitchFamily="34" charset="0"/>
              <a:cs typeface="Verdana" pitchFamily="34" charset="0"/>
            </a:endParaRPr>
          </a:p>
          <a:p>
            <a:pPr lvl="1" algn="just"/>
            <a:r>
              <a:rPr lang="en-US" sz="1400" b="1" dirty="0" smtClean="0">
                <a:solidFill>
                  <a:srgbClr val="C00000"/>
                </a:solidFill>
                <a:latin typeface="Verdana" pitchFamily="34" charset="0"/>
                <a:ea typeface="Verdana" pitchFamily="34" charset="0"/>
                <a:cs typeface="Verdana" pitchFamily="34" charset="0"/>
              </a:rPr>
              <a:t>000A</a:t>
            </a:r>
            <a:r>
              <a:rPr lang="en-US" sz="1400" b="1" baseline="-25000" dirty="0" smtClean="0">
                <a:solidFill>
                  <a:srgbClr val="C00000"/>
                </a:solidFill>
                <a:latin typeface="Verdana" pitchFamily="34" charset="0"/>
                <a:ea typeface="Verdana" pitchFamily="34" charset="0"/>
                <a:cs typeface="Verdana" pitchFamily="34" charset="0"/>
              </a:rPr>
              <a:t>H</a:t>
            </a:r>
            <a:r>
              <a:rPr lang="en-US" sz="1400" b="1" dirty="0" smtClean="0">
                <a:solidFill>
                  <a:srgbClr val="C00000"/>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sym typeface="Symbol"/>
              </a:rPr>
              <a:t> 0A</a:t>
            </a:r>
            <a:r>
              <a:rPr lang="en-US" sz="1400" b="1" baseline="-25000" dirty="0" smtClean="0">
                <a:solidFill>
                  <a:srgbClr val="C00000"/>
                </a:solidFill>
                <a:latin typeface="Verdana" pitchFamily="34" charset="0"/>
                <a:ea typeface="Verdana" pitchFamily="34" charset="0"/>
                <a:cs typeface="Verdana" pitchFamily="34" charset="0"/>
                <a:sym typeface="Symbol"/>
              </a:rPr>
              <a:t>H</a:t>
            </a:r>
            <a:r>
              <a:rPr lang="en-US" sz="1400" b="1" dirty="0" smtClean="0">
                <a:solidFill>
                  <a:srgbClr val="C00000"/>
                </a:solidFill>
                <a:latin typeface="Verdana" pitchFamily="34" charset="0"/>
                <a:ea typeface="Verdana" pitchFamily="34" charset="0"/>
                <a:cs typeface="Verdana" pitchFamily="34" charset="0"/>
                <a:sym typeface="Symbol"/>
              </a:rPr>
              <a:t>      (sign extend)</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1, then</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EA = (IP) + 000A</a:t>
            </a:r>
            <a:r>
              <a:rPr lang="en-US" sz="1400" b="1" baseline="-25000" dirty="0" smtClean="0">
                <a:solidFill>
                  <a:srgbClr val="C00000"/>
                </a:solidFill>
                <a:latin typeface="Verdana" pitchFamily="34" charset="0"/>
                <a:ea typeface="Verdana" pitchFamily="34" charset="0"/>
                <a:cs typeface="Verdana" pitchFamily="34" charset="0"/>
                <a:sym typeface="Symbol"/>
              </a:rPr>
              <a:t>H</a:t>
            </a:r>
            <a:endParaRPr lang="en-US" sz="1400" b="1" dirty="0" smtClean="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BA = (CS) x 16</a:t>
            </a:r>
            <a:r>
              <a:rPr lang="en-US" sz="1400" b="1" baseline="-25000" dirty="0" smtClean="0">
                <a:solidFill>
                  <a:srgbClr val="C00000"/>
                </a:solidFill>
                <a:latin typeface="Verdana" pitchFamily="34" charset="0"/>
                <a:ea typeface="Verdana" pitchFamily="34" charset="0"/>
                <a:cs typeface="Verdana" pitchFamily="34" charset="0"/>
                <a:sym typeface="Symbol"/>
              </a:rPr>
              <a:t>10</a:t>
            </a:r>
            <a:endParaRPr lang="en-US" sz="1400" b="1" dirty="0" smtClean="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MA = BA + EA</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1, then the program control jumps to new address calculated above. </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0, then next instruction of the program is executed.</a:t>
            </a:r>
            <a:endParaRPr lang="en-US" sz="1400" b="1" dirty="0" smtClean="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15818" y="127323"/>
            <a:ext cx="2283660" cy="461665"/>
          </a:xfrm>
          <a:prstGeom prst="rect">
            <a:avLst/>
          </a:prstGeom>
          <a:noFill/>
        </p:spPr>
        <p:txBody>
          <a:bodyPr wrap="square" rtlCol="0">
            <a:spAutoFit/>
          </a:bodyPr>
          <a:lstStyle/>
          <a:p>
            <a:pPr algn="r"/>
            <a:r>
              <a:rPr lang="en-US" sz="1200" b="1" dirty="0" smtClean="0">
                <a:solidFill>
                  <a:srgbClr val="FF0000"/>
                </a:solidFill>
              </a:rPr>
              <a:t>Group IV : Relative Addressing mode</a:t>
            </a:r>
            <a:endParaRPr lang="en-US" sz="1200" b="1" dirty="0">
              <a:solidFill>
                <a:srgbClr val="FF0000"/>
              </a:solidFill>
            </a:endParaRPr>
          </a:p>
        </p:txBody>
      </p:sp>
    </p:spTree>
    <p:extLst>
      <p:ext uri="{BB962C8B-B14F-4D97-AF65-F5344CB8AC3E}">
        <p14:creationId xmlns:p14="http://schemas.microsoft.com/office/powerpoint/2010/main" val="3742127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884964" y="3747448"/>
            <a:ext cx="73881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51816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5600" y="-571500"/>
            <a:ext cx="7498080" cy="1143000"/>
          </a:xfrm>
        </p:spPr>
        <p:txBody>
          <a:bodyPr>
            <a:normAutofit/>
          </a:bodyPr>
          <a:lstStyle/>
          <a:p>
            <a:r>
              <a:rPr lang="en-US" sz="2800" dirty="0" smtClean="0"/>
              <a:t>Addressing Modes</a:t>
            </a:r>
            <a:endParaRPr lang="en-US" sz="28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5" name="Rectangle 24"/>
          <p:cNvSpPr/>
          <p:nvPr/>
        </p:nvSpPr>
        <p:spPr>
          <a:xfrm>
            <a:off x="3810000" y="762000"/>
            <a:ext cx="51054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Instructions using this mode have no operands. The instruction itself will specify the data to be operated by the instruction.</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CLC</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This clears the carry flag to zero.</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15818" y="127323"/>
            <a:ext cx="2283660" cy="461665"/>
          </a:xfrm>
          <a:prstGeom prst="rect">
            <a:avLst/>
          </a:prstGeom>
          <a:noFill/>
        </p:spPr>
        <p:txBody>
          <a:bodyPr wrap="square" rtlCol="0">
            <a:spAutoFit/>
          </a:bodyPr>
          <a:lstStyle/>
          <a:p>
            <a:pPr algn="r"/>
            <a:r>
              <a:rPr lang="en-US" sz="1200" b="1" dirty="0" smtClean="0">
                <a:solidFill>
                  <a:srgbClr val="FF0000"/>
                </a:solidFill>
              </a:rPr>
              <a:t>Group IV : Implied Addressing mode</a:t>
            </a:r>
            <a:endParaRPr lang="en-US" sz="1200" b="1" dirty="0">
              <a:solidFill>
                <a:srgbClr val="FF0000"/>
              </a:solidFill>
            </a:endParaRPr>
          </a:p>
        </p:txBody>
      </p:sp>
    </p:spTree>
    <p:extLst>
      <p:ext uri="{BB962C8B-B14F-4D97-AF65-F5344CB8AC3E}">
        <p14:creationId xmlns:p14="http://schemas.microsoft.com/office/powerpoint/2010/main" val="22762745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INSTRUCTION SET</a:t>
            </a:r>
            <a:endParaRPr lang="en-US" sz="3600" dirty="0">
              <a:latin typeface="Octapost NBP" pitchFamily="2" charset="0"/>
            </a:endParaRPr>
          </a:p>
        </p:txBody>
      </p:sp>
    </p:spTree>
    <p:extLst>
      <p:ext uri="{BB962C8B-B14F-4D97-AF65-F5344CB8AC3E}">
        <p14:creationId xmlns:p14="http://schemas.microsoft.com/office/powerpoint/2010/main" val="2058313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92656" y="1967552"/>
            <a:ext cx="5374944" cy="2909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Data Transfer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Arithmetic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Logical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String manipulation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Process Control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Control Transfer Instructions</a:t>
            </a:r>
            <a:endParaRPr lang="en-US" sz="1600" b="1" dirty="0">
              <a:solidFill>
                <a:srgbClr val="FF0066"/>
              </a:solidFill>
              <a:latin typeface="Verdana" pitchFamily="34" charset="0"/>
              <a:ea typeface="Verdana" pitchFamily="34" charset="0"/>
              <a:cs typeface="Verdana" pitchFamily="34" charset="0"/>
            </a:endParaRPr>
          </a:p>
          <a:p>
            <a:pPr marL="342900" indent="-342900">
              <a:buAutoNum type="arabicPeriod"/>
            </a:pPr>
            <a:endParaRPr lang="en-US" sz="1600" b="1" dirty="0">
              <a:solidFill>
                <a:srgbClr val="FF0066"/>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extBox 5"/>
          <p:cNvSpPr txBox="1"/>
          <p:nvPr/>
        </p:nvSpPr>
        <p:spPr>
          <a:xfrm>
            <a:off x="498144" y="1371600"/>
            <a:ext cx="5216856" cy="338554"/>
          </a:xfrm>
          <a:prstGeom prst="rect">
            <a:avLst/>
          </a:prstGeom>
          <a:noFill/>
        </p:spPr>
        <p:txBody>
          <a:bodyPr wrap="square" rtlCol="0">
            <a:spAutoFit/>
          </a:bodyPr>
          <a:lstStyle/>
          <a:p>
            <a:r>
              <a:rPr lang="en-US" sz="1600" b="1" dirty="0" smtClean="0">
                <a:latin typeface="Verdana" pitchFamily="34" charset="0"/>
                <a:ea typeface="Verdana" pitchFamily="34" charset="0"/>
                <a:cs typeface="Verdana" pitchFamily="34" charset="0"/>
              </a:rPr>
              <a:t>8086 supports 6 types of instructions.</a:t>
            </a:r>
          </a:p>
        </p:txBody>
      </p:sp>
    </p:spTree>
    <p:extLst>
      <p:ext uri="{BB962C8B-B14F-4D97-AF65-F5344CB8AC3E}">
        <p14:creationId xmlns:p14="http://schemas.microsoft.com/office/powerpoint/2010/main" val="415064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56</a:t>
            </a:fld>
            <a:endParaRPr lang="en-US" dirty="0"/>
          </a:p>
        </p:txBody>
      </p:sp>
      <p:sp>
        <p:nvSpPr>
          <p:cNvPr id="4" name="Rectangle 3"/>
          <p:cNvSpPr/>
          <p:nvPr/>
        </p:nvSpPr>
        <p:spPr>
          <a:xfrm>
            <a:off x="990600" y="990600"/>
            <a:ext cx="6553200" cy="4401205"/>
          </a:xfrm>
          <a:prstGeom prst="rect">
            <a:avLst/>
          </a:prstGeom>
        </p:spPr>
        <p:txBody>
          <a:bodyPr wrap="square">
            <a:spAutoFit/>
          </a:bodyPr>
          <a:lstStyle/>
          <a:p>
            <a:r>
              <a:rPr lang="en-US" sz="2000" b="1" dirty="0" smtClean="0">
                <a:solidFill>
                  <a:srgbClr val="002060"/>
                </a:solidFill>
              </a:rPr>
              <a:t>Data Transfer Instructions</a:t>
            </a:r>
          </a:p>
          <a:p>
            <a:r>
              <a:rPr lang="en-US" sz="2000" dirty="0" smtClean="0">
                <a:solidFill>
                  <a:srgbClr val="002060"/>
                </a:solidFill>
              </a:rPr>
              <a:t>These instructions are used to transfer the data from the source operand to the destination operand. Following are the list of instructions under this group −</a:t>
            </a:r>
          </a:p>
          <a:p>
            <a:r>
              <a:rPr lang="en-US" sz="2000" b="1" dirty="0" smtClean="0">
                <a:solidFill>
                  <a:srgbClr val="002060"/>
                </a:solidFill>
              </a:rPr>
              <a:t>Instruction to transfer a word</a:t>
            </a:r>
          </a:p>
          <a:p>
            <a:r>
              <a:rPr lang="en-US" sz="2000" b="1" dirty="0" smtClean="0">
                <a:solidFill>
                  <a:srgbClr val="002060"/>
                </a:solidFill>
              </a:rPr>
              <a:t>MOV</a:t>
            </a:r>
            <a:r>
              <a:rPr lang="en-US" sz="2000" dirty="0" smtClean="0">
                <a:solidFill>
                  <a:srgbClr val="002060"/>
                </a:solidFill>
              </a:rPr>
              <a:t> − Used to copy the byte or word from the provided source to the provided destination.</a:t>
            </a:r>
          </a:p>
          <a:p>
            <a:r>
              <a:rPr lang="en-US" sz="2000" b="1" dirty="0" smtClean="0">
                <a:solidFill>
                  <a:srgbClr val="002060"/>
                </a:solidFill>
              </a:rPr>
              <a:t>PPUSH</a:t>
            </a:r>
            <a:r>
              <a:rPr lang="en-US" sz="2000" dirty="0" smtClean="0">
                <a:solidFill>
                  <a:srgbClr val="002060"/>
                </a:solidFill>
              </a:rPr>
              <a:t> − Used to put a word at the top of the stack.</a:t>
            </a:r>
          </a:p>
          <a:p>
            <a:r>
              <a:rPr lang="en-US" sz="2000" b="1" dirty="0" smtClean="0">
                <a:solidFill>
                  <a:srgbClr val="002060"/>
                </a:solidFill>
              </a:rPr>
              <a:t>POP</a:t>
            </a:r>
            <a:r>
              <a:rPr lang="en-US" sz="2000" dirty="0" smtClean="0">
                <a:solidFill>
                  <a:srgbClr val="002060"/>
                </a:solidFill>
              </a:rPr>
              <a:t> − Used to get a word from the top of the stack to the provided location.</a:t>
            </a:r>
          </a:p>
          <a:p>
            <a:r>
              <a:rPr lang="en-US" sz="2000" b="1" dirty="0" smtClean="0">
                <a:solidFill>
                  <a:srgbClr val="002060"/>
                </a:solidFill>
              </a:rPr>
              <a:t>PUSHA</a:t>
            </a:r>
            <a:r>
              <a:rPr lang="en-US" sz="2000" dirty="0" smtClean="0">
                <a:solidFill>
                  <a:srgbClr val="002060"/>
                </a:solidFill>
              </a:rPr>
              <a:t> − Used to put all the registers into the stack.</a:t>
            </a:r>
          </a:p>
          <a:p>
            <a:r>
              <a:rPr lang="en-US" sz="2000" b="1" dirty="0" smtClean="0">
                <a:solidFill>
                  <a:srgbClr val="002060"/>
                </a:solidFill>
              </a:rPr>
              <a:t>POPA</a:t>
            </a:r>
            <a:r>
              <a:rPr lang="en-US" sz="2000" dirty="0" smtClean="0">
                <a:solidFill>
                  <a:srgbClr val="002060"/>
                </a:solidFill>
              </a:rPr>
              <a:t> − Used to get words from the stack to all registers.</a:t>
            </a:r>
          </a:p>
          <a:p>
            <a:r>
              <a:rPr lang="en-US" sz="2000" b="1" dirty="0" smtClean="0">
                <a:solidFill>
                  <a:srgbClr val="002060"/>
                </a:solidFill>
              </a:rPr>
              <a:t>XCHG</a:t>
            </a:r>
            <a:r>
              <a:rPr lang="en-US" sz="2000" dirty="0" smtClean="0">
                <a:solidFill>
                  <a:srgbClr val="002060"/>
                </a:solidFill>
              </a:rPr>
              <a:t> − Used to exchange the data from two locations.</a:t>
            </a:r>
          </a:p>
          <a:p>
            <a:r>
              <a:rPr lang="en-US" sz="2000" b="1" dirty="0" smtClean="0">
                <a:solidFill>
                  <a:srgbClr val="002060"/>
                </a:solidFill>
              </a:rPr>
              <a:t>XLAT</a:t>
            </a:r>
            <a:r>
              <a:rPr lang="en-US" sz="2000" dirty="0" smtClean="0">
                <a:solidFill>
                  <a:srgbClr val="002060"/>
                </a:solidFill>
              </a:rPr>
              <a:t> − Used to translate a byte in AL using a table in the memory.</a:t>
            </a:r>
            <a:endParaRPr lang="en-US" sz="2000" dirty="0">
              <a:solidFill>
                <a:srgbClr val="002060"/>
              </a:solidFill>
            </a:endParaRPr>
          </a:p>
        </p:txBody>
      </p:sp>
      <p:sp>
        <p:nvSpPr>
          <p:cNvPr id="5" name="TextBox 4"/>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itle 1"/>
          <p:cNvSpPr>
            <a:spLocks noGrp="1"/>
          </p:cNvSpPr>
          <p:nvPr>
            <p:ph type="title"/>
          </p:nvPr>
        </p:nvSpPr>
        <p:spPr>
          <a:xfrm>
            <a:off x="3276600" y="0"/>
            <a:ext cx="2743200" cy="571500"/>
          </a:xfrm>
        </p:spPr>
        <p:txBody>
          <a:bodyPr>
            <a:normAutofit/>
          </a:bodyPr>
          <a:lstStyle/>
          <a:p>
            <a:r>
              <a:rPr lang="en-US" sz="2800" dirty="0" smtClean="0"/>
              <a:t>Instruction Set</a:t>
            </a:r>
            <a:endParaRPr lang="en-US"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57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itle 1"/>
          <p:cNvSpPr>
            <a:spLocks noGrp="1"/>
          </p:cNvSpPr>
          <p:nvPr>
            <p:ph type="title"/>
          </p:nvPr>
        </p:nvSpPr>
        <p:spPr>
          <a:xfrm>
            <a:off x="3276600" y="0"/>
            <a:ext cx="2743200" cy="571500"/>
          </a:xfrm>
        </p:spPr>
        <p:txBody>
          <a:bodyPr>
            <a:normAutofit/>
          </a:bodyPr>
          <a:lstStyle/>
          <a:p>
            <a:r>
              <a:rPr lang="en-US" sz="2800" dirty="0" smtClean="0"/>
              <a:t>Instruction Set</a:t>
            </a:r>
            <a:endParaRPr lang="en-US" sz="2800" dirty="0"/>
          </a:p>
        </p:txBody>
      </p:sp>
      <p:sp>
        <p:nvSpPr>
          <p:cNvPr id="7" name="Rectangle 6"/>
          <p:cNvSpPr/>
          <p:nvPr/>
        </p:nvSpPr>
        <p:spPr>
          <a:xfrm>
            <a:off x="609600" y="1066800"/>
            <a:ext cx="7086600" cy="5016758"/>
          </a:xfrm>
          <a:prstGeom prst="rect">
            <a:avLst/>
          </a:prstGeom>
        </p:spPr>
        <p:txBody>
          <a:bodyPr wrap="square">
            <a:spAutoFit/>
          </a:bodyPr>
          <a:lstStyle/>
          <a:p>
            <a:r>
              <a:rPr lang="en-US" sz="2000" b="1" dirty="0" smtClean="0">
                <a:solidFill>
                  <a:srgbClr val="002060"/>
                </a:solidFill>
              </a:rPr>
              <a:t>Instructions for input and output port transfer</a:t>
            </a:r>
          </a:p>
          <a:p>
            <a:r>
              <a:rPr lang="en-US" sz="2000" b="1" dirty="0" smtClean="0">
                <a:solidFill>
                  <a:srgbClr val="002060"/>
                </a:solidFill>
              </a:rPr>
              <a:t>IN</a:t>
            </a:r>
            <a:r>
              <a:rPr lang="en-US" sz="2000" dirty="0" smtClean="0">
                <a:solidFill>
                  <a:srgbClr val="002060"/>
                </a:solidFill>
              </a:rPr>
              <a:t> − Used to read a byte or word from the provided port to the accumulator.</a:t>
            </a:r>
          </a:p>
          <a:p>
            <a:r>
              <a:rPr lang="en-US" sz="2000" b="1" dirty="0" smtClean="0">
                <a:solidFill>
                  <a:srgbClr val="002060"/>
                </a:solidFill>
              </a:rPr>
              <a:t>OUT</a:t>
            </a:r>
            <a:r>
              <a:rPr lang="en-US" sz="2000" dirty="0" smtClean="0">
                <a:solidFill>
                  <a:srgbClr val="002060"/>
                </a:solidFill>
              </a:rPr>
              <a:t> − Used to send out a byte or word from the accumulator to the provided port.</a:t>
            </a:r>
          </a:p>
          <a:p>
            <a:r>
              <a:rPr lang="en-US" sz="2000" b="1" dirty="0" smtClean="0">
                <a:solidFill>
                  <a:srgbClr val="002060"/>
                </a:solidFill>
              </a:rPr>
              <a:t>Instructions to transfer the address</a:t>
            </a:r>
          </a:p>
          <a:p>
            <a:r>
              <a:rPr lang="en-US" sz="2000" b="1" dirty="0" smtClean="0">
                <a:solidFill>
                  <a:srgbClr val="002060"/>
                </a:solidFill>
              </a:rPr>
              <a:t>LEA</a:t>
            </a:r>
            <a:r>
              <a:rPr lang="en-US" sz="2000" dirty="0" smtClean="0">
                <a:solidFill>
                  <a:srgbClr val="002060"/>
                </a:solidFill>
              </a:rPr>
              <a:t> − Used to load the address of operand into the provided register.</a:t>
            </a:r>
          </a:p>
          <a:p>
            <a:r>
              <a:rPr lang="en-US" sz="2000" b="1" dirty="0" smtClean="0">
                <a:solidFill>
                  <a:srgbClr val="002060"/>
                </a:solidFill>
              </a:rPr>
              <a:t>LDS</a:t>
            </a:r>
            <a:r>
              <a:rPr lang="en-US" sz="2000" dirty="0" smtClean="0">
                <a:solidFill>
                  <a:srgbClr val="002060"/>
                </a:solidFill>
              </a:rPr>
              <a:t> − Used to load DS register and other provided register from the memory</a:t>
            </a:r>
          </a:p>
          <a:p>
            <a:r>
              <a:rPr lang="en-US" sz="2000" b="1" dirty="0" smtClean="0">
                <a:solidFill>
                  <a:srgbClr val="002060"/>
                </a:solidFill>
              </a:rPr>
              <a:t>LES</a:t>
            </a:r>
            <a:r>
              <a:rPr lang="en-US" sz="2000" dirty="0" smtClean="0">
                <a:solidFill>
                  <a:srgbClr val="002060"/>
                </a:solidFill>
              </a:rPr>
              <a:t> − Used to load ES register and other provided register from the memory.</a:t>
            </a:r>
          </a:p>
          <a:p>
            <a:r>
              <a:rPr lang="en-US" sz="2000" b="1" dirty="0" smtClean="0">
                <a:solidFill>
                  <a:srgbClr val="002060"/>
                </a:solidFill>
              </a:rPr>
              <a:t>Instructions to transfer flag registers</a:t>
            </a:r>
          </a:p>
          <a:p>
            <a:r>
              <a:rPr lang="en-US" sz="2000" b="1" dirty="0" smtClean="0">
                <a:solidFill>
                  <a:srgbClr val="002060"/>
                </a:solidFill>
              </a:rPr>
              <a:t>LAHF</a:t>
            </a:r>
            <a:r>
              <a:rPr lang="en-US" sz="2000" dirty="0" smtClean="0">
                <a:solidFill>
                  <a:srgbClr val="002060"/>
                </a:solidFill>
              </a:rPr>
              <a:t> − Used to load AH with the low byte of the flag register.</a:t>
            </a:r>
          </a:p>
          <a:p>
            <a:r>
              <a:rPr lang="en-US" sz="2000" b="1" dirty="0" smtClean="0">
                <a:solidFill>
                  <a:srgbClr val="002060"/>
                </a:solidFill>
              </a:rPr>
              <a:t>SAHF</a:t>
            </a:r>
            <a:r>
              <a:rPr lang="en-US" sz="2000" dirty="0" smtClean="0">
                <a:solidFill>
                  <a:srgbClr val="002060"/>
                </a:solidFill>
              </a:rPr>
              <a:t> − Used to store AH register to low byte of the flag register.</a:t>
            </a:r>
          </a:p>
          <a:p>
            <a:r>
              <a:rPr lang="en-US" sz="2000" b="1" dirty="0" smtClean="0">
                <a:solidFill>
                  <a:srgbClr val="002060"/>
                </a:solidFill>
              </a:rPr>
              <a:t>PUSHF</a:t>
            </a:r>
            <a:r>
              <a:rPr lang="en-US" sz="2000" dirty="0" smtClean="0">
                <a:solidFill>
                  <a:srgbClr val="002060"/>
                </a:solidFill>
              </a:rPr>
              <a:t> − Used to copy the flag register at the top of the stack.</a:t>
            </a:r>
          </a:p>
          <a:p>
            <a:r>
              <a:rPr lang="en-US" sz="2000" b="1" dirty="0" smtClean="0">
                <a:solidFill>
                  <a:srgbClr val="002060"/>
                </a:solidFill>
              </a:rPr>
              <a:t>POPF</a:t>
            </a:r>
            <a:r>
              <a:rPr lang="en-US" sz="2000" dirty="0" smtClean="0">
                <a:solidFill>
                  <a:srgbClr val="002060"/>
                </a:solidFill>
              </a:rPr>
              <a:t> − Used to copy a word at the top of the stack to the flag register.</a:t>
            </a:r>
            <a:endParaRPr lang="en-US" sz="2000" dirty="0">
              <a:solidFill>
                <a:srgbClr val="00206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1738952"/>
            <a:ext cx="7924800" cy="762000"/>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1. Data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3276600" y="0"/>
            <a:ext cx="2743200" cy="571500"/>
          </a:xfrm>
        </p:spPr>
        <p:txBody>
          <a:bodyPr>
            <a:normAutofit/>
          </a:bodyPr>
          <a:lstStyle/>
          <a:p>
            <a:r>
              <a:rPr lang="en-US" sz="2800" dirty="0" smtClean="0"/>
              <a:t>Instruction Set</a:t>
            </a:r>
            <a:endParaRPr lang="en-US" sz="28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533400" y="1752600"/>
            <a:ext cx="8001000" cy="3693319"/>
          </a:xfrm>
          <a:prstGeom prst="rect">
            <a:avLst/>
          </a:prstGeom>
          <a:noFill/>
        </p:spPr>
        <p:txBody>
          <a:bodyPr wrap="square" rtlCol="0">
            <a:spAutoFit/>
          </a:bodyPr>
          <a:lstStyle/>
          <a:p>
            <a:pPr algn="ctr"/>
            <a:r>
              <a:rPr lang="en-US" b="1" dirty="0" smtClean="0"/>
              <a:t>Instructions that are used to transfer data/ address in to registers, memory locations and I/O ports.</a:t>
            </a:r>
          </a:p>
          <a:p>
            <a:pPr algn="ctr"/>
            <a:endParaRPr lang="en-US" b="1" dirty="0"/>
          </a:p>
          <a:p>
            <a:pPr algn="ctr"/>
            <a:r>
              <a:rPr lang="en-US" b="1" dirty="0" smtClean="0"/>
              <a:t>Generally involve two operands: Source operand and Destination operand of the same size.</a:t>
            </a:r>
          </a:p>
          <a:p>
            <a:pPr algn="ctr"/>
            <a:endParaRPr lang="en-US" b="1" dirty="0"/>
          </a:p>
          <a:p>
            <a:pPr algn="ctr"/>
            <a:r>
              <a:rPr lang="en-US" b="1" dirty="0" smtClean="0">
                <a:solidFill>
                  <a:srgbClr val="C00000"/>
                </a:solidFill>
              </a:rPr>
              <a:t>Source</a:t>
            </a:r>
            <a:r>
              <a:rPr lang="en-US" b="1" dirty="0" smtClean="0"/>
              <a:t>: Register or a memory location or an immediate data</a:t>
            </a:r>
          </a:p>
          <a:p>
            <a:pPr algn="ctr"/>
            <a:r>
              <a:rPr lang="en-US" b="1" dirty="0" smtClean="0">
                <a:solidFill>
                  <a:srgbClr val="C00000"/>
                </a:solidFill>
              </a:rPr>
              <a:t>Destination</a:t>
            </a:r>
            <a:r>
              <a:rPr lang="en-US" b="1" dirty="0" smtClean="0"/>
              <a:t> : Register or a memory location. </a:t>
            </a:r>
          </a:p>
          <a:p>
            <a:pPr algn="ctr"/>
            <a:endParaRPr lang="en-US" b="1" dirty="0"/>
          </a:p>
          <a:p>
            <a:pPr algn="ctr"/>
            <a:r>
              <a:rPr lang="en-US" b="1" dirty="0" smtClean="0"/>
              <a:t>The size should be a either a byte or a word.</a:t>
            </a:r>
          </a:p>
          <a:p>
            <a:pPr algn="ctr"/>
            <a:endParaRPr lang="en-US" b="1" dirty="0"/>
          </a:p>
          <a:p>
            <a:pPr algn="ctr"/>
            <a:r>
              <a:rPr lang="en-US" b="1" dirty="0" smtClean="0"/>
              <a:t>A 8-bit data can only be moved to 8-bit register/ memory and a 16-bit data </a:t>
            </a:r>
            <a:r>
              <a:rPr lang="en-US" b="1" dirty="0"/>
              <a:t>can </a:t>
            </a:r>
            <a:r>
              <a:rPr lang="en-US" b="1" dirty="0" smtClean="0"/>
              <a:t>be </a:t>
            </a:r>
            <a:r>
              <a:rPr lang="en-US" b="1" dirty="0"/>
              <a:t>moved to </a:t>
            </a:r>
            <a:r>
              <a:rPr lang="en-US" b="1" dirty="0" smtClean="0"/>
              <a:t>16-bit </a:t>
            </a:r>
            <a:r>
              <a:rPr lang="en-US" b="1" dirty="0"/>
              <a:t>register/ </a:t>
            </a:r>
            <a:r>
              <a:rPr lang="en-US" b="1" dirty="0" smtClean="0"/>
              <a:t>memory. </a:t>
            </a:r>
            <a:endParaRPr lang="en-US" b="1" dirty="0"/>
          </a:p>
        </p:txBody>
      </p:sp>
    </p:spTree>
    <p:extLst>
      <p:ext uri="{BB962C8B-B14F-4D97-AF65-F5344CB8AC3E}">
        <p14:creationId xmlns:p14="http://schemas.microsoft.com/office/powerpoint/2010/main" val="29011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73988E-6 L 3.33333E-6 0.12427 " pathEditMode="relative" rAng="0" ptsTypes="AA">
                                      <p:cBhvr>
                                        <p:cTn id="6" dur="500" fill="hold"/>
                                        <p:tgtEl>
                                          <p:spTgt spid="7"/>
                                        </p:tgtEl>
                                        <p:attrNameLst>
                                          <p:attrName>ppt_x</p:attrName>
                                          <p:attrName>ppt_y</p:attrName>
                                        </p:attrNameLst>
                                      </p:cBhvr>
                                      <p:rCtr x="0" y="620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0.12419 L 3.33333E-6 0.2352 " pathEditMode="relative" rAng="0" ptsTypes="AA">
                                      <p:cBhvr>
                                        <p:cTn id="10" dur="500" fill="hold"/>
                                        <p:tgtEl>
                                          <p:spTgt spid="7"/>
                                        </p:tgtEl>
                                        <p:attrNameLst>
                                          <p:attrName>ppt_x</p:attrName>
                                          <p:attrName>ppt_y</p:attrName>
                                        </p:attrNameLst>
                                      </p:cBhvr>
                                      <p:rCtr x="0" y="555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3.33333E-6 0.2352 L 3.33333E-6 0.33511 " pathEditMode="relative" rAng="0" ptsTypes="AA">
                                      <p:cBhvr>
                                        <p:cTn id="14" dur="500" fill="hold"/>
                                        <p:tgtEl>
                                          <p:spTgt spid="7"/>
                                        </p:tgtEl>
                                        <p:attrNameLst>
                                          <p:attrName>ppt_x</p:attrName>
                                          <p:attrName>ppt_y</p:attrName>
                                        </p:attrNameLst>
                                      </p:cBhvr>
                                      <p:rCtr x="0" y="499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3.33333E-6 0.33511 L 3.33333E-6 0.43502 " pathEditMode="relative" rAng="0" ptsTypes="AA">
                                      <p:cBhvr>
                                        <p:cTn id="18" dur="500" fill="hold"/>
                                        <p:tgtEl>
                                          <p:spTgt spid="7"/>
                                        </p:tgtEl>
                                        <p:attrNameLst>
                                          <p:attrName>ppt_x</p:attrName>
                                          <p:attrName>ppt_y</p:attrName>
                                        </p:attrNameLst>
                                      </p:cBhvr>
                                      <p:rCtr x="0" y="4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59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itle 1"/>
          <p:cNvSpPr>
            <a:spLocks noGrp="1"/>
          </p:cNvSpPr>
          <p:nvPr>
            <p:ph type="title"/>
          </p:nvPr>
        </p:nvSpPr>
        <p:spPr>
          <a:xfrm>
            <a:off x="3276600" y="0"/>
            <a:ext cx="2743200" cy="571500"/>
          </a:xfrm>
        </p:spPr>
        <p:txBody>
          <a:bodyPr>
            <a:normAutofit/>
          </a:bodyPr>
          <a:lstStyle/>
          <a:p>
            <a:r>
              <a:rPr lang="en-US" sz="2800" dirty="0" smtClean="0"/>
              <a:t>Instruction Set</a:t>
            </a:r>
            <a:endParaRPr lang="en-US" sz="2800" dirty="0"/>
          </a:p>
        </p:txBody>
      </p:sp>
      <p:sp>
        <p:nvSpPr>
          <p:cNvPr id="7" name="Rectangle 6"/>
          <p:cNvSpPr/>
          <p:nvPr/>
        </p:nvSpPr>
        <p:spPr>
          <a:xfrm>
            <a:off x="304800" y="990600"/>
            <a:ext cx="7848600" cy="4154984"/>
          </a:xfrm>
          <a:prstGeom prst="rect">
            <a:avLst/>
          </a:prstGeom>
        </p:spPr>
        <p:txBody>
          <a:bodyPr wrap="square">
            <a:spAutoFit/>
          </a:bodyPr>
          <a:lstStyle/>
          <a:p>
            <a:r>
              <a:rPr lang="en-US" sz="2400" b="1" dirty="0" smtClean="0"/>
              <a:t>Arithmetic Instructions</a:t>
            </a:r>
          </a:p>
          <a:p>
            <a:r>
              <a:rPr lang="en-US" sz="2400" dirty="0" smtClean="0"/>
              <a:t>These instructions are used to perform arithmetic operations like addition, subtraction, multiplication, division, etc.</a:t>
            </a:r>
          </a:p>
          <a:p>
            <a:r>
              <a:rPr lang="en-US" sz="2400" dirty="0" smtClean="0"/>
              <a:t>Following is the list of instructions under this group −</a:t>
            </a:r>
          </a:p>
          <a:p>
            <a:r>
              <a:rPr lang="en-US" sz="2400" b="1" dirty="0" smtClean="0"/>
              <a:t>Instructions to perform addition</a:t>
            </a:r>
          </a:p>
          <a:p>
            <a:r>
              <a:rPr lang="en-US" sz="2400" b="1" dirty="0" smtClean="0"/>
              <a:t>ADD</a:t>
            </a:r>
            <a:r>
              <a:rPr lang="en-US" sz="2400" dirty="0" smtClean="0"/>
              <a:t> − Used to add the provided byte to byte/word to word.</a:t>
            </a:r>
          </a:p>
          <a:p>
            <a:r>
              <a:rPr lang="en-US" sz="2400" b="1" dirty="0" smtClean="0"/>
              <a:t>ADC</a:t>
            </a:r>
            <a:r>
              <a:rPr lang="en-US" sz="2400" dirty="0" smtClean="0"/>
              <a:t> − Used to add with carry.</a:t>
            </a:r>
          </a:p>
          <a:p>
            <a:r>
              <a:rPr lang="en-US" sz="2400" b="1" dirty="0" smtClean="0"/>
              <a:t>INC</a:t>
            </a:r>
            <a:r>
              <a:rPr lang="en-US" sz="2400" dirty="0" smtClean="0"/>
              <a:t> − Used to increment the provided byte/word by 1.</a:t>
            </a:r>
          </a:p>
          <a:p>
            <a:r>
              <a:rPr lang="en-US" sz="2400" b="1" dirty="0" smtClean="0"/>
              <a:t>AAA</a:t>
            </a:r>
            <a:r>
              <a:rPr lang="en-US" sz="2400" dirty="0" smtClean="0"/>
              <a:t> − Used to adjust ASCII after addition.</a:t>
            </a:r>
          </a:p>
          <a:p>
            <a:r>
              <a:rPr lang="en-US" sz="2400" b="1" dirty="0" smtClean="0"/>
              <a:t>DAA</a:t>
            </a:r>
            <a:r>
              <a:rPr lang="en-US" sz="2400" dirty="0" smtClean="0"/>
              <a:t> − Used to adjust the decimal after the addition/subtraction operation.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Pins  and  signals</a:t>
            </a:r>
            <a:endParaRPr lang="en-US" sz="3600" dirty="0">
              <a:latin typeface="Octapost NBP" pitchFamily="2" charset="0"/>
            </a:endParaRPr>
          </a:p>
        </p:txBody>
      </p:sp>
    </p:spTree>
    <p:extLst>
      <p:ext uri="{BB962C8B-B14F-4D97-AF65-F5344CB8AC3E}">
        <p14:creationId xmlns:p14="http://schemas.microsoft.com/office/powerpoint/2010/main" val="2700927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60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itle 1"/>
          <p:cNvSpPr>
            <a:spLocks noGrp="1"/>
          </p:cNvSpPr>
          <p:nvPr>
            <p:ph type="title"/>
          </p:nvPr>
        </p:nvSpPr>
        <p:spPr>
          <a:xfrm>
            <a:off x="3276600" y="0"/>
            <a:ext cx="2743200" cy="571500"/>
          </a:xfrm>
        </p:spPr>
        <p:txBody>
          <a:bodyPr>
            <a:normAutofit/>
          </a:bodyPr>
          <a:lstStyle/>
          <a:p>
            <a:r>
              <a:rPr lang="en-US" sz="2800" dirty="0" smtClean="0"/>
              <a:t>Instruction Set</a:t>
            </a:r>
            <a:endParaRPr lang="en-US" sz="2800" dirty="0"/>
          </a:p>
        </p:txBody>
      </p:sp>
      <p:sp>
        <p:nvSpPr>
          <p:cNvPr id="7" name="Rectangle 6"/>
          <p:cNvSpPr/>
          <p:nvPr/>
        </p:nvSpPr>
        <p:spPr>
          <a:xfrm>
            <a:off x="381000" y="762000"/>
            <a:ext cx="8763000" cy="5632311"/>
          </a:xfrm>
          <a:prstGeom prst="rect">
            <a:avLst/>
          </a:prstGeom>
        </p:spPr>
        <p:txBody>
          <a:bodyPr wrap="square">
            <a:spAutoFit/>
          </a:bodyPr>
          <a:lstStyle/>
          <a:p>
            <a:r>
              <a:rPr lang="en-US" sz="2000" b="1" dirty="0" smtClean="0"/>
              <a:t>Instructions to perform subtraction</a:t>
            </a:r>
          </a:p>
          <a:p>
            <a:r>
              <a:rPr lang="en-US" sz="2000" b="1" dirty="0" smtClean="0"/>
              <a:t>SUB</a:t>
            </a:r>
            <a:r>
              <a:rPr lang="en-US" sz="2000" dirty="0" smtClean="0"/>
              <a:t> − Used to subtract the byte from byte/word from word.</a:t>
            </a:r>
          </a:p>
          <a:p>
            <a:r>
              <a:rPr lang="en-US" sz="2000" b="1" dirty="0" smtClean="0"/>
              <a:t>SBB</a:t>
            </a:r>
            <a:r>
              <a:rPr lang="en-US" sz="2000" dirty="0" smtClean="0"/>
              <a:t> − Used to perform subtraction with borrow.</a:t>
            </a:r>
          </a:p>
          <a:p>
            <a:r>
              <a:rPr lang="en-US" sz="2000" b="1" dirty="0" smtClean="0"/>
              <a:t>DEC</a:t>
            </a:r>
            <a:r>
              <a:rPr lang="en-US" sz="2000" dirty="0" smtClean="0"/>
              <a:t> − Used to decrement the provided byte/word by 1.</a:t>
            </a:r>
          </a:p>
          <a:p>
            <a:r>
              <a:rPr lang="en-US" sz="2000" b="1" dirty="0" smtClean="0"/>
              <a:t>NPG</a:t>
            </a:r>
            <a:r>
              <a:rPr lang="en-US" sz="2000" dirty="0" smtClean="0"/>
              <a:t> − Used to negate each bit of the provided byte/word and add 1/2’s complement.</a:t>
            </a:r>
          </a:p>
          <a:p>
            <a:r>
              <a:rPr lang="en-US" sz="2000" b="1" dirty="0" smtClean="0"/>
              <a:t>CMP</a:t>
            </a:r>
            <a:r>
              <a:rPr lang="en-US" sz="2000" dirty="0" smtClean="0"/>
              <a:t> − Used to compare 2 provided byte/word.</a:t>
            </a:r>
          </a:p>
          <a:p>
            <a:r>
              <a:rPr lang="en-US" sz="2000" b="1" dirty="0" smtClean="0"/>
              <a:t>AAS</a:t>
            </a:r>
            <a:r>
              <a:rPr lang="en-US" sz="2000" dirty="0" smtClean="0"/>
              <a:t> − Used to adjust ASCII codes after subtraction.</a:t>
            </a:r>
          </a:p>
          <a:p>
            <a:r>
              <a:rPr lang="en-US" sz="2000" b="1" dirty="0" smtClean="0"/>
              <a:t>DAS</a:t>
            </a:r>
            <a:r>
              <a:rPr lang="en-US" sz="2000" dirty="0" smtClean="0"/>
              <a:t> − Used to adjust decimal after subtraction.</a:t>
            </a:r>
          </a:p>
          <a:p>
            <a:r>
              <a:rPr lang="en-US" sz="2000" b="1" dirty="0" smtClean="0"/>
              <a:t>Instruction to perform multiplication</a:t>
            </a:r>
          </a:p>
          <a:p>
            <a:r>
              <a:rPr lang="en-US" sz="2000" b="1" dirty="0" smtClean="0"/>
              <a:t>MUL</a:t>
            </a:r>
            <a:r>
              <a:rPr lang="en-US" sz="2000" dirty="0" smtClean="0"/>
              <a:t> − Used to multiply unsigned byte by byte/word by word.</a:t>
            </a:r>
          </a:p>
          <a:p>
            <a:r>
              <a:rPr lang="en-US" sz="2000" b="1" dirty="0" smtClean="0"/>
              <a:t>IMUL</a:t>
            </a:r>
            <a:r>
              <a:rPr lang="en-US" sz="2000" dirty="0" smtClean="0"/>
              <a:t> − Used to multiply signed byte by byte/word by word.</a:t>
            </a:r>
          </a:p>
          <a:p>
            <a:r>
              <a:rPr lang="en-US" sz="2000" b="1" dirty="0" smtClean="0"/>
              <a:t>AAM</a:t>
            </a:r>
            <a:r>
              <a:rPr lang="en-US" sz="2000" dirty="0" smtClean="0"/>
              <a:t> − Used to adjust ASCII codes after multiplication.</a:t>
            </a:r>
          </a:p>
          <a:p>
            <a:r>
              <a:rPr lang="en-US" sz="2000" b="1" dirty="0" smtClean="0"/>
              <a:t>Instructions to perform division</a:t>
            </a:r>
          </a:p>
          <a:p>
            <a:r>
              <a:rPr lang="en-US" sz="2000" b="1" dirty="0" smtClean="0"/>
              <a:t>DIV</a:t>
            </a:r>
            <a:r>
              <a:rPr lang="en-US" sz="2000" dirty="0" smtClean="0"/>
              <a:t> − Used to divide the unsigned word by byte or unsigned double word by word.</a:t>
            </a:r>
          </a:p>
          <a:p>
            <a:r>
              <a:rPr lang="en-US" sz="2000" b="1" dirty="0" smtClean="0"/>
              <a:t>IDIV</a:t>
            </a:r>
            <a:r>
              <a:rPr lang="en-US" sz="2000" dirty="0" smtClean="0"/>
              <a:t> − Used to divide the signed word by byte or signed double word by word.</a:t>
            </a:r>
          </a:p>
          <a:p>
            <a:r>
              <a:rPr lang="en-US" sz="2000" b="1" dirty="0" smtClean="0"/>
              <a:t>AAD</a:t>
            </a:r>
            <a:r>
              <a:rPr lang="en-US" sz="2000" dirty="0" smtClean="0"/>
              <a:t> − Used to adjust ASCII codes after division.</a:t>
            </a:r>
          </a:p>
          <a:p>
            <a:r>
              <a:rPr lang="en-US" sz="2000" b="1" dirty="0" smtClean="0"/>
              <a:t>CBW</a:t>
            </a:r>
            <a:r>
              <a:rPr lang="en-US" sz="2000" dirty="0" smtClean="0"/>
              <a:t> − Used to fill the upper byte of the word with the copies of sign bit of the lower byte.</a:t>
            </a:r>
          </a:p>
          <a:p>
            <a:r>
              <a:rPr lang="en-US" sz="2000" b="1" dirty="0" smtClean="0"/>
              <a:t>CWD</a:t>
            </a:r>
            <a:r>
              <a:rPr lang="en-US" sz="2000" dirty="0" smtClean="0"/>
              <a:t> − Used to fill the upper word of the double word with the sign bit of the lower word.</a:t>
            </a:r>
            <a:endParaRPr lang="en-US"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61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itle 1"/>
          <p:cNvSpPr>
            <a:spLocks noGrp="1"/>
          </p:cNvSpPr>
          <p:nvPr>
            <p:ph type="title"/>
          </p:nvPr>
        </p:nvSpPr>
        <p:spPr>
          <a:xfrm>
            <a:off x="3276600" y="0"/>
            <a:ext cx="2743200" cy="571500"/>
          </a:xfrm>
        </p:spPr>
        <p:txBody>
          <a:bodyPr>
            <a:normAutofit/>
          </a:bodyPr>
          <a:lstStyle/>
          <a:p>
            <a:r>
              <a:rPr lang="en-US" sz="2800" dirty="0" smtClean="0"/>
              <a:t>Instruction Set</a:t>
            </a:r>
            <a:endParaRPr lang="en-US" sz="2800" dirty="0"/>
          </a:p>
        </p:txBody>
      </p:sp>
      <p:sp>
        <p:nvSpPr>
          <p:cNvPr id="6" name="Rectangle 5"/>
          <p:cNvSpPr/>
          <p:nvPr/>
        </p:nvSpPr>
        <p:spPr>
          <a:xfrm>
            <a:off x="609600" y="1028342"/>
            <a:ext cx="7315200" cy="4093428"/>
          </a:xfrm>
          <a:prstGeom prst="rect">
            <a:avLst/>
          </a:prstGeom>
        </p:spPr>
        <p:txBody>
          <a:bodyPr wrap="square">
            <a:spAutoFit/>
          </a:bodyPr>
          <a:lstStyle/>
          <a:p>
            <a:r>
              <a:rPr lang="en-US" sz="2000" b="1" dirty="0" smtClean="0">
                <a:solidFill>
                  <a:srgbClr val="002060"/>
                </a:solidFill>
              </a:rPr>
              <a:t>Bit Manipulation Instructions</a:t>
            </a:r>
          </a:p>
          <a:p>
            <a:r>
              <a:rPr lang="en-US" sz="2000" dirty="0" smtClean="0">
                <a:solidFill>
                  <a:srgbClr val="002060"/>
                </a:solidFill>
              </a:rPr>
              <a:t>These instructions are used to perform operations where data bits are involved, i.e. operations like logical, shift, etc.</a:t>
            </a:r>
          </a:p>
          <a:p>
            <a:r>
              <a:rPr lang="en-US" sz="2000" dirty="0" smtClean="0">
                <a:solidFill>
                  <a:srgbClr val="002060"/>
                </a:solidFill>
              </a:rPr>
              <a:t>Following is the list of instructions under this group −</a:t>
            </a:r>
          </a:p>
          <a:p>
            <a:r>
              <a:rPr lang="en-US" sz="2000" b="1" dirty="0" smtClean="0">
                <a:solidFill>
                  <a:srgbClr val="002060"/>
                </a:solidFill>
              </a:rPr>
              <a:t>Instructions to perform logical operation</a:t>
            </a:r>
          </a:p>
          <a:p>
            <a:r>
              <a:rPr lang="en-US" sz="2000" b="1" dirty="0" smtClean="0">
                <a:solidFill>
                  <a:srgbClr val="002060"/>
                </a:solidFill>
              </a:rPr>
              <a:t>NOT</a:t>
            </a:r>
            <a:r>
              <a:rPr lang="en-US" sz="2000" dirty="0" smtClean="0">
                <a:solidFill>
                  <a:srgbClr val="002060"/>
                </a:solidFill>
              </a:rPr>
              <a:t> − Used to invert each bit of a byte or word.</a:t>
            </a:r>
          </a:p>
          <a:p>
            <a:r>
              <a:rPr lang="en-US" sz="2000" b="1" dirty="0" smtClean="0">
                <a:solidFill>
                  <a:srgbClr val="002060"/>
                </a:solidFill>
              </a:rPr>
              <a:t>AND</a:t>
            </a:r>
            <a:r>
              <a:rPr lang="en-US" sz="2000" dirty="0" smtClean="0">
                <a:solidFill>
                  <a:srgbClr val="002060"/>
                </a:solidFill>
              </a:rPr>
              <a:t> − Used for adding each bit in a byte/word with the corresponding bit in another byte/word.</a:t>
            </a:r>
          </a:p>
          <a:p>
            <a:r>
              <a:rPr lang="en-US" sz="2000" b="1" dirty="0" smtClean="0">
                <a:solidFill>
                  <a:srgbClr val="002060"/>
                </a:solidFill>
              </a:rPr>
              <a:t>OR</a:t>
            </a:r>
            <a:r>
              <a:rPr lang="en-US" sz="2000" dirty="0" smtClean="0">
                <a:solidFill>
                  <a:srgbClr val="002060"/>
                </a:solidFill>
              </a:rPr>
              <a:t> − Used to multiply each bit in a byte/word with the corresponding bit in another byte/word.</a:t>
            </a:r>
          </a:p>
          <a:p>
            <a:r>
              <a:rPr lang="en-US" sz="2000" b="1" dirty="0" smtClean="0">
                <a:solidFill>
                  <a:srgbClr val="002060"/>
                </a:solidFill>
              </a:rPr>
              <a:t>XOR</a:t>
            </a:r>
            <a:r>
              <a:rPr lang="en-US" sz="2000" dirty="0" smtClean="0">
                <a:solidFill>
                  <a:srgbClr val="002060"/>
                </a:solidFill>
              </a:rPr>
              <a:t> − Used to perform Exclusive-OR operation over each bit in a byte/word with the corresponding bit in another byte/word.</a:t>
            </a:r>
          </a:p>
          <a:p>
            <a:r>
              <a:rPr lang="en-US" sz="2000" b="1" dirty="0" smtClean="0">
                <a:solidFill>
                  <a:srgbClr val="002060"/>
                </a:solidFill>
              </a:rPr>
              <a:t>TEST</a:t>
            </a:r>
            <a:r>
              <a:rPr lang="en-US" sz="2000" dirty="0" smtClean="0">
                <a:solidFill>
                  <a:srgbClr val="002060"/>
                </a:solidFill>
              </a:rPr>
              <a:t> − Used to add operands to update flags, without affecting operands.</a:t>
            </a:r>
            <a:endParaRPr lang="en-US" sz="2000" dirty="0">
              <a:solidFill>
                <a:srgbClr val="00206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62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itle 1"/>
          <p:cNvSpPr>
            <a:spLocks noGrp="1"/>
          </p:cNvSpPr>
          <p:nvPr>
            <p:ph type="title"/>
          </p:nvPr>
        </p:nvSpPr>
        <p:spPr>
          <a:xfrm>
            <a:off x="3276600" y="0"/>
            <a:ext cx="2743200" cy="571500"/>
          </a:xfrm>
        </p:spPr>
        <p:txBody>
          <a:bodyPr>
            <a:normAutofit/>
          </a:bodyPr>
          <a:lstStyle/>
          <a:p>
            <a:r>
              <a:rPr lang="en-US" sz="2800" dirty="0" smtClean="0"/>
              <a:t>Instruction Set</a:t>
            </a:r>
            <a:endParaRPr lang="en-US" sz="2800" dirty="0"/>
          </a:p>
        </p:txBody>
      </p:sp>
      <p:sp>
        <p:nvSpPr>
          <p:cNvPr id="6" name="Rectangle 5"/>
          <p:cNvSpPr/>
          <p:nvPr/>
        </p:nvSpPr>
        <p:spPr>
          <a:xfrm>
            <a:off x="533400" y="1166843"/>
            <a:ext cx="8382000" cy="4093428"/>
          </a:xfrm>
          <a:prstGeom prst="rect">
            <a:avLst/>
          </a:prstGeom>
        </p:spPr>
        <p:txBody>
          <a:bodyPr wrap="square">
            <a:spAutoFit/>
          </a:bodyPr>
          <a:lstStyle/>
          <a:p>
            <a:r>
              <a:rPr lang="en-US" sz="2000" b="1" dirty="0" smtClean="0">
                <a:solidFill>
                  <a:srgbClr val="002060"/>
                </a:solidFill>
              </a:rPr>
              <a:t>Instructions to perform shift operations</a:t>
            </a:r>
          </a:p>
          <a:p>
            <a:r>
              <a:rPr lang="en-US" sz="2000" b="1" dirty="0" smtClean="0">
                <a:solidFill>
                  <a:srgbClr val="002060"/>
                </a:solidFill>
              </a:rPr>
              <a:t>SHL/SAL</a:t>
            </a:r>
            <a:r>
              <a:rPr lang="en-US" sz="2000" dirty="0" smtClean="0">
                <a:solidFill>
                  <a:srgbClr val="002060"/>
                </a:solidFill>
              </a:rPr>
              <a:t> − Used to shift bits of a byte/word towards left and put zero(S) in LSBs.</a:t>
            </a:r>
          </a:p>
          <a:p>
            <a:r>
              <a:rPr lang="en-US" sz="2000" b="1" dirty="0" smtClean="0">
                <a:solidFill>
                  <a:srgbClr val="002060"/>
                </a:solidFill>
              </a:rPr>
              <a:t>SHR</a:t>
            </a:r>
            <a:r>
              <a:rPr lang="en-US" sz="2000" dirty="0" smtClean="0">
                <a:solidFill>
                  <a:srgbClr val="002060"/>
                </a:solidFill>
              </a:rPr>
              <a:t> − Used to shift bits of a byte/word towards the right and put zero(S) in MSBs.</a:t>
            </a:r>
          </a:p>
          <a:p>
            <a:r>
              <a:rPr lang="en-US" sz="2000" b="1" dirty="0" smtClean="0">
                <a:solidFill>
                  <a:srgbClr val="002060"/>
                </a:solidFill>
              </a:rPr>
              <a:t>SAR</a:t>
            </a:r>
            <a:r>
              <a:rPr lang="en-US" sz="2000" dirty="0" smtClean="0">
                <a:solidFill>
                  <a:srgbClr val="002060"/>
                </a:solidFill>
              </a:rPr>
              <a:t> − Used to shift bits of a byte/word towards the right and copy the old MSB into the new MSB.</a:t>
            </a:r>
          </a:p>
          <a:p>
            <a:r>
              <a:rPr lang="en-US" sz="2000" b="1" dirty="0" smtClean="0">
                <a:solidFill>
                  <a:srgbClr val="002060"/>
                </a:solidFill>
              </a:rPr>
              <a:t>Instructions to perform rotate operations</a:t>
            </a:r>
          </a:p>
          <a:p>
            <a:r>
              <a:rPr lang="en-US" sz="2000" b="1" dirty="0" smtClean="0">
                <a:solidFill>
                  <a:srgbClr val="002060"/>
                </a:solidFill>
              </a:rPr>
              <a:t>ROL</a:t>
            </a:r>
            <a:r>
              <a:rPr lang="en-US" sz="2000" dirty="0" smtClean="0">
                <a:solidFill>
                  <a:srgbClr val="002060"/>
                </a:solidFill>
              </a:rPr>
              <a:t> − Used to rotate bits of byte/word towards the left, i.e. MSB to LSB and to Carry Flag [CF].</a:t>
            </a:r>
          </a:p>
          <a:p>
            <a:r>
              <a:rPr lang="en-US" sz="2000" b="1" dirty="0" smtClean="0">
                <a:solidFill>
                  <a:srgbClr val="002060"/>
                </a:solidFill>
              </a:rPr>
              <a:t>ROR</a:t>
            </a:r>
            <a:r>
              <a:rPr lang="en-US" sz="2000" dirty="0" smtClean="0">
                <a:solidFill>
                  <a:srgbClr val="002060"/>
                </a:solidFill>
              </a:rPr>
              <a:t> − Used to rotate bits of byte/word towards the right, i.e. LSB to MSB and to Carry Flag [CF].</a:t>
            </a:r>
          </a:p>
          <a:p>
            <a:r>
              <a:rPr lang="en-US" sz="2000" b="1" dirty="0" smtClean="0">
                <a:solidFill>
                  <a:srgbClr val="002060"/>
                </a:solidFill>
              </a:rPr>
              <a:t>RCR</a:t>
            </a:r>
            <a:r>
              <a:rPr lang="en-US" sz="2000" dirty="0" smtClean="0">
                <a:solidFill>
                  <a:srgbClr val="002060"/>
                </a:solidFill>
              </a:rPr>
              <a:t> − Used to rotate bits of byte/word towards the right, i.e. LSB to CF and CF to MSB.</a:t>
            </a:r>
          </a:p>
          <a:p>
            <a:r>
              <a:rPr lang="en-US" sz="2000" b="1" dirty="0" smtClean="0">
                <a:solidFill>
                  <a:srgbClr val="002060"/>
                </a:solidFill>
              </a:rPr>
              <a:t>RCL</a:t>
            </a:r>
            <a:r>
              <a:rPr lang="en-US" sz="2000" dirty="0" smtClean="0">
                <a:solidFill>
                  <a:srgbClr val="002060"/>
                </a:solidFill>
              </a:rPr>
              <a:t> − Used to rotate bits of byte/word towards the left, i.e. MSB to CF and CF to LSB.</a:t>
            </a:r>
            <a:endParaRPr lang="en-US" sz="2000" dirty="0">
              <a:solidFill>
                <a:srgbClr val="00206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60206"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3352800" y="0"/>
            <a:ext cx="2895600" cy="609600"/>
          </a:xfrm>
        </p:spPr>
        <p:txBody>
          <a:bodyPr>
            <a:normAutofit/>
          </a:bodyPr>
          <a:lstStyle/>
          <a:p>
            <a:r>
              <a:rPr lang="en-US" sz="2800" dirty="0" smtClean="0"/>
              <a:t>Instruction Set</a:t>
            </a:r>
            <a:endParaRPr lang="en-US" sz="28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4924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5123" name="Picture 3" descr="C:\Users\AMMU\Desktop\Scans\6c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65" y="2007476"/>
            <a:ext cx="8074925" cy="416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218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64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itle 1"/>
          <p:cNvSpPr>
            <a:spLocks noGrp="1"/>
          </p:cNvSpPr>
          <p:nvPr>
            <p:ph type="title"/>
          </p:nvPr>
        </p:nvSpPr>
        <p:spPr>
          <a:xfrm>
            <a:off x="3276600" y="0"/>
            <a:ext cx="2743200" cy="571500"/>
          </a:xfrm>
        </p:spPr>
        <p:txBody>
          <a:bodyPr>
            <a:normAutofit/>
          </a:bodyPr>
          <a:lstStyle/>
          <a:p>
            <a:r>
              <a:rPr lang="en-US" sz="2800" dirty="0" smtClean="0"/>
              <a:t>Instruction Set</a:t>
            </a:r>
            <a:endParaRPr lang="en-US" sz="2800" dirty="0"/>
          </a:p>
        </p:txBody>
      </p:sp>
      <p:sp>
        <p:nvSpPr>
          <p:cNvPr id="6" name="Rectangle 5"/>
          <p:cNvSpPr/>
          <p:nvPr/>
        </p:nvSpPr>
        <p:spPr>
          <a:xfrm>
            <a:off x="381000" y="762000"/>
            <a:ext cx="8763000" cy="4708981"/>
          </a:xfrm>
          <a:prstGeom prst="rect">
            <a:avLst/>
          </a:prstGeom>
        </p:spPr>
        <p:txBody>
          <a:bodyPr wrap="square">
            <a:spAutoFit/>
          </a:bodyPr>
          <a:lstStyle/>
          <a:p>
            <a:r>
              <a:rPr lang="en-US" sz="2000" b="1" dirty="0" smtClean="0">
                <a:solidFill>
                  <a:srgbClr val="002060"/>
                </a:solidFill>
              </a:rPr>
              <a:t>String Instructions</a:t>
            </a:r>
          </a:p>
          <a:p>
            <a:r>
              <a:rPr lang="en-US" sz="2000" dirty="0" smtClean="0">
                <a:solidFill>
                  <a:srgbClr val="002060"/>
                </a:solidFill>
              </a:rPr>
              <a:t>String is a group of bytes/words and their memory is always allocated in a sequential order.</a:t>
            </a:r>
          </a:p>
          <a:p>
            <a:r>
              <a:rPr lang="en-US" sz="2000" dirty="0" smtClean="0">
                <a:solidFill>
                  <a:srgbClr val="002060"/>
                </a:solidFill>
              </a:rPr>
              <a:t>Following is the list of instructions under this group −</a:t>
            </a:r>
          </a:p>
          <a:p>
            <a:r>
              <a:rPr lang="en-US" sz="2000" b="1" dirty="0" smtClean="0">
                <a:solidFill>
                  <a:srgbClr val="002060"/>
                </a:solidFill>
              </a:rPr>
              <a:t>REP</a:t>
            </a:r>
            <a:r>
              <a:rPr lang="en-US" sz="2000" dirty="0" smtClean="0">
                <a:solidFill>
                  <a:srgbClr val="002060"/>
                </a:solidFill>
              </a:rPr>
              <a:t> − Used to repeat the given instruction till CX ≠ 0.</a:t>
            </a:r>
          </a:p>
          <a:p>
            <a:r>
              <a:rPr lang="en-US" sz="2000" b="1" dirty="0" smtClean="0">
                <a:solidFill>
                  <a:srgbClr val="002060"/>
                </a:solidFill>
              </a:rPr>
              <a:t>REPE/REPZ</a:t>
            </a:r>
            <a:r>
              <a:rPr lang="en-US" sz="2000" dirty="0" smtClean="0">
                <a:solidFill>
                  <a:srgbClr val="002060"/>
                </a:solidFill>
              </a:rPr>
              <a:t> − Used to repeat the given instruction until CX = 0 or zero flag ZF = 1.</a:t>
            </a:r>
          </a:p>
          <a:p>
            <a:r>
              <a:rPr lang="en-US" sz="2000" b="1" dirty="0" smtClean="0">
                <a:solidFill>
                  <a:srgbClr val="002060"/>
                </a:solidFill>
              </a:rPr>
              <a:t>REPNE/REPNZ</a:t>
            </a:r>
            <a:r>
              <a:rPr lang="en-US" sz="2000" dirty="0" smtClean="0">
                <a:solidFill>
                  <a:srgbClr val="002060"/>
                </a:solidFill>
              </a:rPr>
              <a:t> − Used to repeat the given instruction until CX = 0 or zero flag ZF = 1.</a:t>
            </a:r>
          </a:p>
          <a:p>
            <a:r>
              <a:rPr lang="en-US" sz="2000" b="1" dirty="0" smtClean="0">
                <a:solidFill>
                  <a:srgbClr val="002060"/>
                </a:solidFill>
              </a:rPr>
              <a:t>MOVS/MOVSB/MOVSW</a:t>
            </a:r>
            <a:r>
              <a:rPr lang="en-US" sz="2000" dirty="0" smtClean="0">
                <a:solidFill>
                  <a:srgbClr val="002060"/>
                </a:solidFill>
              </a:rPr>
              <a:t> − Used to move the byte/word from one string to another.</a:t>
            </a:r>
          </a:p>
          <a:p>
            <a:r>
              <a:rPr lang="en-US" sz="2000" b="1" dirty="0" smtClean="0">
                <a:solidFill>
                  <a:srgbClr val="002060"/>
                </a:solidFill>
              </a:rPr>
              <a:t>COMS/COMPSB/COMPSW</a:t>
            </a:r>
            <a:r>
              <a:rPr lang="en-US" sz="2000" dirty="0" smtClean="0">
                <a:solidFill>
                  <a:srgbClr val="002060"/>
                </a:solidFill>
              </a:rPr>
              <a:t> − Used to compare two string bytes/words.</a:t>
            </a:r>
          </a:p>
          <a:p>
            <a:r>
              <a:rPr lang="en-US" sz="2000" b="1" dirty="0" smtClean="0">
                <a:solidFill>
                  <a:srgbClr val="002060"/>
                </a:solidFill>
              </a:rPr>
              <a:t>INS/INSB/INSW</a:t>
            </a:r>
            <a:r>
              <a:rPr lang="en-US" sz="2000" dirty="0" smtClean="0">
                <a:solidFill>
                  <a:srgbClr val="002060"/>
                </a:solidFill>
              </a:rPr>
              <a:t> − Used as an input string/byte/word from the I/O port to the provided memory location.</a:t>
            </a:r>
          </a:p>
          <a:p>
            <a:r>
              <a:rPr lang="en-US" sz="2000" b="1" dirty="0" smtClean="0">
                <a:solidFill>
                  <a:srgbClr val="002060"/>
                </a:solidFill>
              </a:rPr>
              <a:t>OUTS/OUTSB/OUTSW</a:t>
            </a:r>
            <a:r>
              <a:rPr lang="en-US" sz="2000" dirty="0" smtClean="0">
                <a:solidFill>
                  <a:srgbClr val="002060"/>
                </a:solidFill>
              </a:rPr>
              <a:t> − Used as an output string/byte/word from the provided memory location to the I/O port.</a:t>
            </a:r>
          </a:p>
          <a:p>
            <a:r>
              <a:rPr lang="en-US" sz="2000" b="1" dirty="0" smtClean="0">
                <a:solidFill>
                  <a:srgbClr val="002060"/>
                </a:solidFill>
              </a:rPr>
              <a:t>SCAS/SCASB/SCASW</a:t>
            </a:r>
            <a:r>
              <a:rPr lang="en-US" sz="2000" dirty="0" smtClean="0">
                <a:solidFill>
                  <a:srgbClr val="002060"/>
                </a:solidFill>
              </a:rPr>
              <a:t> − Used to scan a string and compare its byte with a byte in AL or string word with a word in AX.</a:t>
            </a:r>
          </a:p>
          <a:p>
            <a:r>
              <a:rPr lang="en-US" sz="2000" b="1" dirty="0" smtClean="0">
                <a:solidFill>
                  <a:srgbClr val="002060"/>
                </a:solidFill>
              </a:rPr>
              <a:t>LODS/LODSB/LODSW</a:t>
            </a:r>
            <a:r>
              <a:rPr lang="en-US" sz="2000" dirty="0" smtClean="0">
                <a:solidFill>
                  <a:srgbClr val="002060"/>
                </a:solidFill>
              </a:rPr>
              <a:t> − Used to store the string byte into AL or string word into AX.</a:t>
            </a:r>
            <a:endParaRPr lang="en-US" sz="2000" dirty="0">
              <a:solidFill>
                <a:srgbClr val="00206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14400" y="5356485"/>
            <a:ext cx="6629400"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23093" y="4953000"/>
            <a:ext cx="6629400"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50095" y="4316104"/>
            <a:ext cx="1235493"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43752" y="3932698"/>
            <a:ext cx="4691784"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1" y="3652789"/>
            <a:ext cx="6248400" cy="2799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6342" y="3021581"/>
            <a:ext cx="4265258"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4400" y="2613285"/>
            <a:ext cx="21887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 y="2209800"/>
            <a:ext cx="21887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47648" y="1983481"/>
            <a:ext cx="32045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76400" y="1533978"/>
            <a:ext cx="2913228"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2590800" y="-304800"/>
            <a:ext cx="7498080" cy="1143000"/>
          </a:xfrm>
        </p:spPr>
        <p:txBody>
          <a:bodyPr>
            <a:normAutofit/>
          </a:bodyPr>
          <a:lstStyle/>
          <a:p>
            <a:r>
              <a:rPr lang="en-US" sz="2800" dirty="0" smtClean="0"/>
              <a:t>Instruction Set</a:t>
            </a:r>
            <a:endParaRPr lang="en-US" sz="2800"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7" name="TextBox 6"/>
          <p:cNvSpPr txBox="1"/>
          <p:nvPr/>
        </p:nvSpPr>
        <p:spPr>
          <a:xfrm>
            <a:off x="609600" y="1524000"/>
            <a:ext cx="7543800" cy="4185761"/>
          </a:xfrm>
          <a:prstGeom prst="rect">
            <a:avLst/>
          </a:prstGeom>
          <a:noFill/>
        </p:spPr>
        <p:txBody>
          <a:bodyPr wrap="square" rtlCol="0">
            <a:spAutoFit/>
          </a:bodyPr>
          <a:lstStyle/>
          <a:p>
            <a:pPr marL="285750" indent="-285750">
              <a:buFont typeface="Wingdings" pitchFamily="2" charset="2"/>
              <a:buChar char="q"/>
            </a:pPr>
            <a:r>
              <a:rPr lang="en-US" sz="1400" b="1" dirty="0" smtClean="0"/>
              <a:t>String : Sequence of bytes or words</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8086 instruction set includes instruction for string movement, comparison, scan, load and store.</a:t>
            </a:r>
          </a:p>
          <a:p>
            <a:pPr marL="285750" indent="-285750">
              <a:buFont typeface="Wingdings" pitchFamily="2" charset="2"/>
              <a:buChar char="q"/>
            </a:pPr>
            <a:endParaRPr lang="en-US" sz="1400" b="1" dirty="0" smtClean="0"/>
          </a:p>
          <a:p>
            <a:pPr marL="285750" indent="-285750">
              <a:buFont typeface="Wingdings" pitchFamily="2" charset="2"/>
              <a:buChar char="q"/>
            </a:pPr>
            <a:r>
              <a:rPr lang="en-US" sz="1400" b="1" dirty="0" smtClean="0"/>
              <a:t>REP instruction prefix : used to repeat execution of string instructions</a:t>
            </a:r>
          </a:p>
          <a:p>
            <a:pPr marL="285750" indent="-285750">
              <a:buFont typeface="Wingdings" pitchFamily="2" charset="2"/>
              <a:buChar char="q"/>
            </a:pPr>
            <a:endParaRPr lang="en-US" sz="1400" b="1" dirty="0" smtClean="0"/>
          </a:p>
          <a:p>
            <a:pPr marL="285750" indent="-285750">
              <a:buFont typeface="Wingdings" pitchFamily="2" charset="2"/>
              <a:buChar char="q"/>
            </a:pPr>
            <a:r>
              <a:rPr lang="en-US" sz="1400" b="1" dirty="0" smtClean="0"/>
              <a:t>String instructions end with </a:t>
            </a:r>
            <a:r>
              <a:rPr lang="en-US" sz="1400" b="1" dirty="0" smtClean="0">
                <a:solidFill>
                  <a:srgbClr val="CC0099"/>
                </a:solidFill>
              </a:rPr>
              <a:t>S</a:t>
            </a:r>
            <a:r>
              <a:rPr lang="en-US" sz="1400" b="1" dirty="0" smtClean="0"/>
              <a:t> or </a:t>
            </a:r>
            <a:r>
              <a:rPr lang="en-US" sz="1400" b="1" dirty="0" smtClean="0">
                <a:solidFill>
                  <a:srgbClr val="CC0099"/>
                </a:solidFill>
              </a:rPr>
              <a:t>SB</a:t>
            </a:r>
            <a:r>
              <a:rPr lang="en-US" sz="1400" b="1" dirty="0" smtClean="0"/>
              <a:t> or </a:t>
            </a:r>
            <a:r>
              <a:rPr lang="en-US" sz="1400" b="1" dirty="0" smtClean="0">
                <a:solidFill>
                  <a:srgbClr val="CC0099"/>
                </a:solidFill>
              </a:rPr>
              <a:t>SW</a:t>
            </a:r>
            <a:r>
              <a:rPr lang="en-US" sz="1400" b="1" dirty="0" smtClean="0"/>
              <a:t>.  </a:t>
            </a:r>
            <a:r>
              <a:rPr lang="en-US" sz="1400" b="1" dirty="0" smtClean="0">
                <a:solidFill>
                  <a:srgbClr val="CC0099"/>
                </a:solidFill>
              </a:rPr>
              <a:t>S</a:t>
            </a:r>
            <a:r>
              <a:rPr lang="en-US" sz="1400" b="1" dirty="0" smtClean="0"/>
              <a:t> represents string, </a:t>
            </a:r>
            <a:r>
              <a:rPr lang="en-US" sz="1400" b="1" dirty="0" smtClean="0">
                <a:solidFill>
                  <a:srgbClr val="CC0099"/>
                </a:solidFill>
              </a:rPr>
              <a:t>SB</a:t>
            </a:r>
            <a:r>
              <a:rPr lang="en-US" sz="1400" b="1" dirty="0" smtClean="0"/>
              <a:t> string byte and </a:t>
            </a:r>
            <a:r>
              <a:rPr lang="en-US" sz="1400" b="1" dirty="0" smtClean="0">
                <a:solidFill>
                  <a:srgbClr val="CC0099"/>
                </a:solidFill>
              </a:rPr>
              <a:t>SW</a:t>
            </a:r>
            <a:r>
              <a:rPr lang="en-US" sz="1400" b="1" dirty="0" smtClean="0"/>
              <a:t> string word.</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Offset or effective address of the source operand is stored in </a:t>
            </a:r>
            <a:r>
              <a:rPr lang="en-US" sz="1400" b="1" dirty="0" smtClean="0">
                <a:solidFill>
                  <a:srgbClr val="CC0099"/>
                </a:solidFill>
              </a:rPr>
              <a:t>SI</a:t>
            </a:r>
            <a:r>
              <a:rPr lang="en-US" sz="1400" b="1" dirty="0" smtClean="0"/>
              <a:t> register and that of the destination operand is stored in </a:t>
            </a:r>
            <a:r>
              <a:rPr lang="en-US" sz="1400" b="1" dirty="0" smtClean="0">
                <a:solidFill>
                  <a:srgbClr val="CC0099"/>
                </a:solidFill>
              </a:rPr>
              <a:t>DI</a:t>
            </a:r>
            <a:r>
              <a:rPr lang="en-US" sz="1400" b="1" dirty="0" smtClean="0"/>
              <a:t> register.</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Depending on the status of </a:t>
            </a:r>
            <a:r>
              <a:rPr lang="en-US" sz="1400" b="1" dirty="0" smtClean="0">
                <a:solidFill>
                  <a:srgbClr val="CC0099"/>
                </a:solidFill>
              </a:rPr>
              <a:t>DF</a:t>
            </a:r>
            <a:r>
              <a:rPr lang="en-US" sz="1400" b="1" dirty="0" smtClean="0"/>
              <a:t>, </a:t>
            </a:r>
            <a:r>
              <a:rPr lang="en-US" sz="1400" b="1" dirty="0" smtClean="0">
                <a:solidFill>
                  <a:srgbClr val="CC0099"/>
                </a:solidFill>
              </a:rPr>
              <a:t>SI</a:t>
            </a:r>
            <a:r>
              <a:rPr lang="en-US" sz="1400" b="1" dirty="0" smtClean="0"/>
              <a:t> and </a:t>
            </a:r>
            <a:r>
              <a:rPr lang="en-US" sz="1400" b="1" dirty="0" smtClean="0">
                <a:solidFill>
                  <a:srgbClr val="CC0099"/>
                </a:solidFill>
              </a:rPr>
              <a:t>DI</a:t>
            </a:r>
            <a:r>
              <a:rPr lang="en-US" sz="1400" b="1" dirty="0" smtClean="0"/>
              <a:t> registers are automatically updated.</a:t>
            </a:r>
          </a:p>
          <a:p>
            <a:pPr marL="285750" indent="-285750">
              <a:buFont typeface="Wingdings" pitchFamily="2" charset="2"/>
              <a:buChar char="q"/>
            </a:pPr>
            <a:endParaRPr lang="en-IN" sz="1400" b="1" dirty="0" smtClean="0"/>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DF = 0 </a:t>
            </a:r>
            <a:r>
              <a:rPr lang="en-US" sz="1400" b="1" dirty="0" smtClean="0">
                <a:sym typeface="Symbol"/>
              </a:rPr>
              <a:t> SI and DI are incremented by 1 for byte and 2 for word.</a:t>
            </a:r>
          </a:p>
          <a:p>
            <a:pPr marL="285750" indent="-285750">
              <a:buFont typeface="Wingdings" pitchFamily="2" charset="2"/>
              <a:buChar char="q"/>
            </a:pPr>
            <a:endParaRPr lang="en-US" sz="1400" b="1" dirty="0" smtClean="0">
              <a:sym typeface="Symbol"/>
            </a:endParaRPr>
          </a:p>
          <a:p>
            <a:pPr marL="285750" indent="-285750">
              <a:buFont typeface="Wingdings" pitchFamily="2" charset="2"/>
              <a:buChar char="q"/>
            </a:pPr>
            <a:r>
              <a:rPr lang="en-US" sz="1400" b="1" dirty="0" smtClean="0"/>
              <a:t>DF = 1 </a:t>
            </a:r>
            <a:r>
              <a:rPr lang="en-US" sz="1400" b="1" dirty="0" smtClean="0">
                <a:sym typeface="Symbol"/>
              </a:rPr>
              <a:t> </a:t>
            </a:r>
            <a:r>
              <a:rPr lang="en-US" sz="1400" b="1" dirty="0">
                <a:sym typeface="Symbol"/>
              </a:rPr>
              <a:t>SI and DI are </a:t>
            </a:r>
            <a:r>
              <a:rPr lang="en-US" sz="1400" b="1" dirty="0" smtClean="0">
                <a:sym typeface="Symbol"/>
              </a:rPr>
              <a:t>decremented </a:t>
            </a:r>
            <a:r>
              <a:rPr lang="en-US" sz="1400" b="1" dirty="0">
                <a:sym typeface="Symbol"/>
              </a:rPr>
              <a:t>by 1 for byte and 2 for word</a:t>
            </a:r>
            <a:r>
              <a:rPr lang="en-US" sz="1400" b="1" dirty="0" smtClean="0">
                <a:sym typeface="Symbol"/>
              </a:rPr>
              <a:t>.</a:t>
            </a:r>
            <a:endParaRPr lang="en-US" sz="1400" b="1" dirty="0"/>
          </a:p>
        </p:txBody>
      </p:sp>
    </p:spTree>
    <p:extLst>
      <p:ext uri="{BB962C8B-B14F-4D97-AF65-F5344CB8AC3E}">
        <p14:creationId xmlns:p14="http://schemas.microsoft.com/office/powerpoint/2010/main" val="36100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9" grpId="1" animBg="1"/>
      <p:bldP spid="18" grpId="0" animBg="1"/>
      <p:bldP spid="18" grpId="1" animBg="1"/>
      <p:bldP spid="17" grpId="0" animBg="1"/>
      <p:bldP spid="17" grpId="1" animBg="1"/>
      <p:bldP spid="16" grpId="0" animBg="1"/>
      <p:bldP spid="16" grpId="1" animBg="1"/>
      <p:bldP spid="15" grpId="0" animBg="1"/>
      <p:bldP spid="15" grpId="1" animBg="1"/>
      <p:bldP spid="14" grpId="0" animBg="1"/>
      <p:bldP spid="14" grpId="1" animBg="1"/>
      <p:bldP spid="13" grpId="0" animBg="1"/>
      <p:bldP spid="13" grpId="1" animBg="1"/>
      <p:bldP spid="12" grpId="0" animBg="1"/>
      <p:bldP spid="12" grpId="1" animBg="1"/>
      <p:bldP spid="11" grpId="0" animBg="1"/>
      <p:bldP spid="11"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83665271"/>
              </p:ext>
            </p:extLst>
          </p:nvPr>
        </p:nvGraphicFramePr>
        <p:xfrm>
          <a:off x="734704" y="1295400"/>
          <a:ext cx="7696200" cy="5393632"/>
        </p:xfrm>
        <a:graphic>
          <a:graphicData uri="http://schemas.openxmlformats.org/drawingml/2006/table">
            <a:tbl>
              <a:tblPr firstRow="1" bandRow="1">
                <a:tableStyleId>{5C22544A-7EE6-4342-B048-85BDC9FD1C3A}</a:tableStyleId>
              </a:tblPr>
              <a:tblGrid>
                <a:gridCol w="3117254"/>
                <a:gridCol w="4578946"/>
              </a:tblGrid>
              <a:tr h="304800">
                <a:tc>
                  <a:txBody>
                    <a:bodyPr/>
                    <a:lstStyle/>
                    <a:p>
                      <a:r>
                        <a:rPr lang="en-US" sz="1400" b="1" dirty="0" smtClean="0">
                          <a:solidFill>
                            <a:srgbClr val="C00000"/>
                          </a:solidFill>
                        </a:rPr>
                        <a:t>Mnemonics</a:t>
                      </a:r>
                    </a:p>
                  </a:txBody>
                  <a:tcPr>
                    <a:solidFill>
                      <a:srgbClr val="CCECFF"/>
                    </a:solidFill>
                  </a:tcPr>
                </a:tc>
                <a:tc>
                  <a:txBody>
                    <a:bodyPr/>
                    <a:lstStyle/>
                    <a:p>
                      <a:r>
                        <a:rPr lang="en-US" sz="1400" b="1" dirty="0" smtClean="0">
                          <a:solidFill>
                            <a:srgbClr val="C00000"/>
                          </a:solidFill>
                        </a:rPr>
                        <a:t>Explanation</a:t>
                      </a:r>
                    </a:p>
                  </a:txBody>
                  <a:tcPr>
                    <a:solidFill>
                      <a:srgbClr val="CCECFF"/>
                    </a:solidFill>
                  </a:tcPr>
                </a:tc>
              </a:tr>
              <a:tr h="397565">
                <a:tc>
                  <a:txBody>
                    <a:bodyPr/>
                    <a:lstStyle/>
                    <a:p>
                      <a:r>
                        <a:rPr lang="en-US" sz="1400" b="1" dirty="0" smtClean="0">
                          <a:solidFill>
                            <a:schemeClr val="tx1"/>
                          </a:solidFill>
                        </a:rPr>
                        <a:t>STC</a:t>
                      </a:r>
                    </a:p>
                  </a:txBody>
                  <a:tcPr>
                    <a:solidFill>
                      <a:srgbClr val="CCECFF"/>
                    </a:solidFill>
                  </a:tcPr>
                </a:tc>
                <a:tc>
                  <a:txBody>
                    <a:bodyPr/>
                    <a:lstStyle/>
                    <a:p>
                      <a:r>
                        <a:rPr lang="en-US" sz="1400" b="1" dirty="0" smtClean="0">
                          <a:solidFill>
                            <a:schemeClr val="tx1"/>
                          </a:solidFill>
                        </a:rPr>
                        <a:t>Set CF </a:t>
                      </a:r>
                      <a:r>
                        <a:rPr lang="en-US" sz="1400" b="1" dirty="0" smtClean="0">
                          <a:solidFill>
                            <a:schemeClr val="tx1"/>
                          </a:solidFill>
                          <a:sym typeface="Symbol"/>
                        </a:rPr>
                        <a:t>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CLC</a:t>
                      </a:r>
                    </a:p>
                  </a:txBody>
                  <a:tcPr>
                    <a:solidFill>
                      <a:srgbClr val="CCECFF"/>
                    </a:solidFill>
                  </a:tcPr>
                </a:tc>
                <a:tc>
                  <a:txBody>
                    <a:bodyPr/>
                    <a:lstStyle/>
                    <a:p>
                      <a:r>
                        <a:rPr lang="en-US" sz="1400" b="1" dirty="0" smtClean="0">
                          <a:solidFill>
                            <a:schemeClr val="tx1"/>
                          </a:solidFill>
                        </a:rPr>
                        <a:t>Clear CF </a:t>
                      </a:r>
                      <a:r>
                        <a:rPr lang="en-US" sz="1400" b="1" dirty="0" smtClean="0">
                          <a:solidFill>
                            <a:schemeClr val="tx1"/>
                          </a:solidFill>
                          <a:sym typeface="Symbol"/>
                        </a:rPr>
                        <a:t> 0</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CMC</a:t>
                      </a:r>
                    </a:p>
                  </a:txBody>
                  <a:tcPr>
                    <a:solidFill>
                      <a:srgbClr val="CCECFF"/>
                    </a:solidFill>
                  </a:tcPr>
                </a:tc>
                <a:tc>
                  <a:txBody>
                    <a:bodyPr/>
                    <a:lstStyle/>
                    <a:p>
                      <a:r>
                        <a:rPr lang="en-US" sz="1400" b="1" dirty="0" smtClean="0">
                          <a:solidFill>
                            <a:schemeClr val="tx1"/>
                          </a:solidFill>
                        </a:rPr>
                        <a:t>Complement carry CF </a:t>
                      </a:r>
                      <a:r>
                        <a:rPr lang="en-US" sz="1400" b="1" dirty="0" smtClean="0">
                          <a:solidFill>
                            <a:schemeClr val="tx1"/>
                          </a:solidFill>
                          <a:sym typeface="Symbol"/>
                        </a:rPr>
                        <a:t> CF</a:t>
                      </a:r>
                      <a:r>
                        <a:rPr lang="en-US" sz="1400" b="1" baseline="30000" dirty="0" smtClean="0">
                          <a:solidFill>
                            <a:schemeClr val="tx1"/>
                          </a:solidFill>
                          <a:sym typeface="Symbol"/>
                        </a:rPr>
                        <a:t>/</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STD</a:t>
                      </a:r>
                    </a:p>
                  </a:txBody>
                  <a:tcPr>
                    <a:solidFill>
                      <a:srgbClr val="CCECFF"/>
                    </a:solidFill>
                  </a:tcPr>
                </a:tc>
                <a:tc>
                  <a:txBody>
                    <a:bodyPr/>
                    <a:lstStyle/>
                    <a:p>
                      <a:r>
                        <a:rPr lang="en-US" sz="1400" b="1" dirty="0" smtClean="0">
                          <a:solidFill>
                            <a:schemeClr val="tx1"/>
                          </a:solidFill>
                        </a:rPr>
                        <a:t>Set direction flag  DF </a:t>
                      </a:r>
                      <a:r>
                        <a:rPr lang="en-US" sz="1400" b="1" dirty="0" smtClean="0">
                          <a:solidFill>
                            <a:schemeClr val="tx1"/>
                          </a:solidFill>
                          <a:sym typeface="Symbol"/>
                        </a:rPr>
                        <a:t>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CLD</a:t>
                      </a:r>
                    </a:p>
                  </a:txBody>
                  <a:tcPr>
                    <a:solidFill>
                      <a:srgbClr val="CCECFF"/>
                    </a:solidFill>
                  </a:tcPr>
                </a:tc>
                <a:tc>
                  <a:txBody>
                    <a:bodyPr/>
                    <a:lstStyle/>
                    <a:p>
                      <a:r>
                        <a:rPr lang="en-US" sz="1400" b="1" dirty="0" smtClean="0">
                          <a:solidFill>
                            <a:schemeClr val="tx1"/>
                          </a:solidFill>
                        </a:rPr>
                        <a:t>Clear direction flag  DF </a:t>
                      </a:r>
                      <a:r>
                        <a:rPr lang="en-US" sz="1400" b="1" dirty="0" smtClean="0">
                          <a:solidFill>
                            <a:schemeClr val="tx1"/>
                          </a:solidFill>
                          <a:sym typeface="Symbol"/>
                        </a:rPr>
                        <a:t>  0 </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STI</a:t>
                      </a:r>
                    </a:p>
                  </a:txBody>
                  <a:tcPr>
                    <a:solidFill>
                      <a:srgbClr val="CCECFF"/>
                    </a:solidFill>
                  </a:tcPr>
                </a:tc>
                <a:tc>
                  <a:txBody>
                    <a:bodyPr/>
                    <a:lstStyle/>
                    <a:p>
                      <a:r>
                        <a:rPr lang="en-US" sz="1400" b="1" dirty="0" smtClean="0">
                          <a:solidFill>
                            <a:schemeClr val="tx1"/>
                          </a:solidFill>
                        </a:rPr>
                        <a:t>Set interrupt enable flag  IF </a:t>
                      </a:r>
                      <a:r>
                        <a:rPr lang="en-US" sz="1400" b="1" dirty="0" smtClean="0">
                          <a:solidFill>
                            <a:schemeClr val="tx1"/>
                          </a:solidFill>
                          <a:sym typeface="Symbol"/>
                        </a:rPr>
                        <a:t>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CLI</a:t>
                      </a:r>
                    </a:p>
                  </a:txBody>
                  <a:tcPr>
                    <a:solidFill>
                      <a:srgbClr val="CCECFF"/>
                    </a:solidFill>
                  </a:tcPr>
                </a:tc>
                <a:tc>
                  <a:txBody>
                    <a:bodyPr/>
                    <a:lstStyle/>
                    <a:p>
                      <a:r>
                        <a:rPr lang="en-US" sz="1400" b="1" dirty="0" smtClean="0">
                          <a:solidFill>
                            <a:schemeClr val="tx1"/>
                          </a:solidFill>
                        </a:rPr>
                        <a:t>Clear interrupt enable flag  IF </a:t>
                      </a:r>
                      <a:r>
                        <a:rPr lang="en-US" sz="1400" b="1" dirty="0" smtClean="0">
                          <a:solidFill>
                            <a:schemeClr val="tx1"/>
                          </a:solidFill>
                          <a:sym typeface="Symbol"/>
                        </a:rPr>
                        <a:t>  0</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NOP</a:t>
                      </a:r>
                    </a:p>
                  </a:txBody>
                  <a:tcPr>
                    <a:solidFill>
                      <a:srgbClr val="CCECFF"/>
                    </a:solidFill>
                  </a:tcPr>
                </a:tc>
                <a:tc>
                  <a:txBody>
                    <a:bodyPr/>
                    <a:lstStyle/>
                    <a:p>
                      <a:r>
                        <a:rPr lang="en-US" sz="1400" b="1" dirty="0" smtClean="0">
                          <a:solidFill>
                            <a:schemeClr val="tx1"/>
                          </a:solidFill>
                        </a:rPr>
                        <a:t>No operation</a:t>
                      </a:r>
                    </a:p>
                  </a:txBody>
                  <a:tcPr>
                    <a:solidFill>
                      <a:srgbClr val="CCECFF"/>
                    </a:solidFill>
                  </a:tcPr>
                </a:tc>
              </a:tr>
              <a:tr h="397565">
                <a:tc>
                  <a:txBody>
                    <a:bodyPr/>
                    <a:lstStyle/>
                    <a:p>
                      <a:r>
                        <a:rPr lang="en-US" sz="1400" b="1" dirty="0" smtClean="0">
                          <a:solidFill>
                            <a:schemeClr val="tx1"/>
                          </a:solidFill>
                        </a:rPr>
                        <a:t>HLT</a:t>
                      </a:r>
                    </a:p>
                  </a:txBody>
                  <a:tcPr>
                    <a:solidFill>
                      <a:srgbClr val="CCECFF"/>
                    </a:solidFill>
                  </a:tcPr>
                </a:tc>
                <a:tc>
                  <a:txBody>
                    <a:bodyPr/>
                    <a:lstStyle/>
                    <a:p>
                      <a:r>
                        <a:rPr lang="en-US" sz="1400" b="1" dirty="0" smtClean="0">
                          <a:solidFill>
                            <a:schemeClr val="tx1"/>
                          </a:solidFill>
                        </a:rPr>
                        <a:t>Halt</a:t>
                      </a:r>
                      <a:r>
                        <a:rPr lang="en-US" sz="1400" b="1" baseline="0" dirty="0" smtClean="0">
                          <a:solidFill>
                            <a:schemeClr val="tx1"/>
                          </a:solidFill>
                        </a:rPr>
                        <a:t> after interrupt is set</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WAIT</a:t>
                      </a:r>
                    </a:p>
                  </a:txBody>
                  <a:tcPr>
                    <a:solidFill>
                      <a:srgbClr val="CCECFF"/>
                    </a:solidFill>
                  </a:tcPr>
                </a:tc>
                <a:tc>
                  <a:txBody>
                    <a:bodyPr/>
                    <a:lstStyle/>
                    <a:p>
                      <a:r>
                        <a:rPr lang="en-US" sz="1400" b="1" dirty="0" smtClean="0">
                          <a:solidFill>
                            <a:schemeClr val="tx1"/>
                          </a:solidFill>
                        </a:rPr>
                        <a:t>Wait for TEST pin active</a:t>
                      </a:r>
                    </a:p>
                  </a:txBody>
                  <a:tcPr>
                    <a:solidFill>
                      <a:srgbClr val="CCECFF"/>
                    </a:solidFill>
                  </a:tcPr>
                </a:tc>
              </a:tr>
              <a:tr h="795130">
                <a:tc>
                  <a:txBody>
                    <a:bodyPr/>
                    <a:lstStyle/>
                    <a:p>
                      <a:r>
                        <a:rPr lang="en-US" sz="1400" b="1" dirty="0" smtClean="0">
                          <a:solidFill>
                            <a:schemeClr val="tx1"/>
                          </a:solidFill>
                        </a:rPr>
                        <a:t>ESC </a:t>
                      </a:r>
                      <a:r>
                        <a:rPr lang="en-US" sz="1400" b="1" dirty="0" err="1" smtClean="0">
                          <a:solidFill>
                            <a:schemeClr val="tx1"/>
                          </a:solidFill>
                        </a:rPr>
                        <a:t>opcode</a:t>
                      </a:r>
                      <a:r>
                        <a:rPr lang="en-US" sz="1400" b="1" dirty="0" smtClean="0">
                          <a:solidFill>
                            <a:schemeClr val="tx1"/>
                          </a:solidFill>
                        </a:rPr>
                        <a:t> </a:t>
                      </a:r>
                      <a:r>
                        <a:rPr lang="en-US" sz="1400" b="1" dirty="0" err="1" smtClean="0">
                          <a:solidFill>
                            <a:schemeClr val="tx1"/>
                          </a:solidFill>
                        </a:rPr>
                        <a:t>mem</a:t>
                      </a:r>
                      <a:r>
                        <a:rPr lang="en-US" sz="1400" b="1" dirty="0" smtClean="0">
                          <a:solidFill>
                            <a:schemeClr val="tx1"/>
                          </a:solidFill>
                        </a:rPr>
                        <a:t>/ </a:t>
                      </a:r>
                      <a:r>
                        <a:rPr lang="en-US" sz="1400" b="1" dirty="0" err="1" smtClean="0">
                          <a:solidFill>
                            <a:schemeClr val="tx1"/>
                          </a:solidFill>
                        </a:rPr>
                        <a:t>reg</a:t>
                      </a:r>
                      <a:endParaRPr lang="en-US" sz="1400" b="1" dirty="0" smtClean="0">
                        <a:solidFill>
                          <a:schemeClr val="tx1"/>
                        </a:solidFill>
                      </a:endParaRPr>
                    </a:p>
                  </a:txBody>
                  <a:tcPr>
                    <a:solidFill>
                      <a:srgbClr val="CCECFF"/>
                    </a:solidFill>
                  </a:tcPr>
                </a:tc>
                <a:tc>
                  <a:txBody>
                    <a:bodyPr/>
                    <a:lstStyle/>
                    <a:p>
                      <a:r>
                        <a:rPr lang="en-US" sz="1400" b="1" dirty="0" smtClean="0">
                          <a:solidFill>
                            <a:schemeClr val="tx1"/>
                          </a:solidFill>
                        </a:rPr>
                        <a:t>Used to pass instruction to a coprocessor which shares the address and data bus with the 8086</a:t>
                      </a:r>
                    </a:p>
                  </a:txBody>
                  <a:tcPr>
                    <a:solidFill>
                      <a:srgbClr val="CCECFF"/>
                    </a:solidFill>
                  </a:tcPr>
                </a:tc>
              </a:tr>
              <a:tr h="318052">
                <a:tc>
                  <a:txBody>
                    <a:bodyPr/>
                    <a:lstStyle/>
                    <a:p>
                      <a:r>
                        <a:rPr lang="en-US" sz="1400" b="1" dirty="0" smtClean="0">
                          <a:solidFill>
                            <a:schemeClr val="tx1"/>
                          </a:solidFill>
                        </a:rPr>
                        <a:t>LOCK</a:t>
                      </a:r>
                    </a:p>
                  </a:txBody>
                  <a:tcPr>
                    <a:solidFill>
                      <a:srgbClr val="CCECFF"/>
                    </a:solidFill>
                  </a:tcPr>
                </a:tc>
                <a:tc>
                  <a:txBody>
                    <a:bodyPr/>
                    <a:lstStyle/>
                    <a:p>
                      <a:r>
                        <a:rPr lang="en-US" sz="1400" b="1" dirty="0" smtClean="0">
                          <a:solidFill>
                            <a:schemeClr val="tx1"/>
                          </a:solidFill>
                        </a:rPr>
                        <a:t>Lock bus during next instruction</a:t>
                      </a:r>
                    </a:p>
                  </a:txBody>
                  <a:tcPr>
                    <a:solidFill>
                      <a:srgbClr val="CCECFF"/>
                    </a:solidFill>
                  </a:tcPr>
                </a:tc>
              </a:tr>
            </a:tbl>
          </a:graphicData>
        </a:graphic>
      </p:graphicFrame>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5. Processor Control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2590800" y="-381000"/>
            <a:ext cx="7772400" cy="1143000"/>
          </a:xfrm>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Tree>
    <p:extLst>
      <p:ext uri="{BB962C8B-B14F-4D97-AF65-F5344CB8AC3E}">
        <p14:creationId xmlns:p14="http://schemas.microsoft.com/office/powerpoint/2010/main" val="30597270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67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itle 1"/>
          <p:cNvSpPr>
            <a:spLocks noGrp="1"/>
          </p:cNvSpPr>
          <p:nvPr>
            <p:ph type="title"/>
          </p:nvPr>
        </p:nvSpPr>
        <p:spPr>
          <a:xfrm>
            <a:off x="3276600" y="0"/>
            <a:ext cx="2743200" cy="571500"/>
          </a:xfrm>
        </p:spPr>
        <p:txBody>
          <a:bodyPr>
            <a:normAutofit/>
          </a:bodyPr>
          <a:lstStyle/>
          <a:p>
            <a:r>
              <a:rPr lang="en-US" sz="2800" dirty="0" smtClean="0"/>
              <a:t>Instruction Set</a:t>
            </a:r>
            <a:endParaRPr lang="en-US" sz="2800" dirty="0"/>
          </a:p>
        </p:txBody>
      </p:sp>
      <p:sp>
        <p:nvSpPr>
          <p:cNvPr id="6" name="Rectangle 5"/>
          <p:cNvSpPr/>
          <p:nvPr/>
        </p:nvSpPr>
        <p:spPr>
          <a:xfrm>
            <a:off x="762000" y="838200"/>
            <a:ext cx="7467600" cy="4708981"/>
          </a:xfrm>
          <a:prstGeom prst="rect">
            <a:avLst/>
          </a:prstGeom>
        </p:spPr>
        <p:txBody>
          <a:bodyPr wrap="square">
            <a:spAutoFit/>
          </a:bodyPr>
          <a:lstStyle/>
          <a:p>
            <a:r>
              <a:rPr lang="en-US" sz="2000" b="1" dirty="0" smtClean="0">
                <a:solidFill>
                  <a:srgbClr val="002060"/>
                </a:solidFill>
              </a:rPr>
              <a:t>Program Execution Transfer Instructions or </a:t>
            </a:r>
            <a:r>
              <a:rPr lang="en-US" sz="2000" b="1" dirty="0" smtClean="0">
                <a:solidFill>
                  <a:srgbClr val="0070C0"/>
                </a:solidFill>
                <a:latin typeface="Verdana" pitchFamily="34" charset="0"/>
                <a:ea typeface="Verdana" pitchFamily="34" charset="0"/>
                <a:cs typeface="Verdana" pitchFamily="34" charset="0"/>
              </a:rPr>
              <a:t>Control Transfer Instructions</a:t>
            </a:r>
          </a:p>
          <a:p>
            <a:endParaRPr lang="en-US" sz="2000" b="1" dirty="0" smtClean="0">
              <a:solidFill>
                <a:srgbClr val="002060"/>
              </a:solidFill>
            </a:endParaRPr>
          </a:p>
          <a:p>
            <a:r>
              <a:rPr lang="en-US" sz="2000" dirty="0" smtClean="0">
                <a:solidFill>
                  <a:srgbClr val="002060"/>
                </a:solidFill>
              </a:rPr>
              <a:t>These instructions are used to transfer/branch the instructions during an execution. It includes the following instructions −</a:t>
            </a:r>
          </a:p>
          <a:p>
            <a:r>
              <a:rPr lang="en-US" sz="2000" dirty="0" smtClean="0">
                <a:solidFill>
                  <a:srgbClr val="002060"/>
                </a:solidFill>
              </a:rPr>
              <a:t>Instructions to transfer the instruction during an execution without any condition −</a:t>
            </a:r>
          </a:p>
          <a:p>
            <a:r>
              <a:rPr lang="en-US" sz="2000" b="1" dirty="0" smtClean="0">
                <a:solidFill>
                  <a:srgbClr val="002060"/>
                </a:solidFill>
              </a:rPr>
              <a:t>CALL</a:t>
            </a:r>
            <a:r>
              <a:rPr lang="en-US" sz="2000" dirty="0" smtClean="0">
                <a:solidFill>
                  <a:srgbClr val="002060"/>
                </a:solidFill>
              </a:rPr>
              <a:t> − Used to call a procedure and save their return address to the stack.</a:t>
            </a:r>
          </a:p>
          <a:p>
            <a:r>
              <a:rPr lang="en-US" sz="2000" b="1" dirty="0" smtClean="0">
                <a:solidFill>
                  <a:srgbClr val="002060"/>
                </a:solidFill>
              </a:rPr>
              <a:t>RET</a:t>
            </a:r>
            <a:r>
              <a:rPr lang="en-US" sz="2000" dirty="0" smtClean="0">
                <a:solidFill>
                  <a:srgbClr val="002060"/>
                </a:solidFill>
              </a:rPr>
              <a:t> − Used to return from the procedure to the main program.</a:t>
            </a:r>
          </a:p>
          <a:p>
            <a:r>
              <a:rPr lang="en-US" sz="2000" b="1" dirty="0" smtClean="0">
                <a:solidFill>
                  <a:srgbClr val="002060"/>
                </a:solidFill>
              </a:rPr>
              <a:t>JMP</a:t>
            </a:r>
            <a:r>
              <a:rPr lang="en-US" sz="2000" dirty="0" smtClean="0">
                <a:solidFill>
                  <a:srgbClr val="002060"/>
                </a:solidFill>
              </a:rPr>
              <a:t> − Used to jump to the provided address to proceed to the next instruction.</a:t>
            </a:r>
          </a:p>
          <a:p>
            <a:r>
              <a:rPr lang="en-US" sz="2000" dirty="0" smtClean="0">
                <a:solidFill>
                  <a:srgbClr val="002060"/>
                </a:solidFill>
              </a:rPr>
              <a:t>Instructions to transfer the instruction during an execution with some conditions −</a:t>
            </a:r>
          </a:p>
          <a:p>
            <a:r>
              <a:rPr lang="en-US" sz="2000" b="1" dirty="0" smtClean="0">
                <a:solidFill>
                  <a:srgbClr val="002060"/>
                </a:solidFill>
              </a:rPr>
              <a:t>JA/JNBE</a:t>
            </a:r>
            <a:r>
              <a:rPr lang="en-US" sz="2000" dirty="0" smtClean="0">
                <a:solidFill>
                  <a:srgbClr val="002060"/>
                </a:solidFill>
              </a:rPr>
              <a:t> − Used to jump if above/not below/equal instruction satisfies.</a:t>
            </a:r>
          </a:p>
          <a:p>
            <a:r>
              <a:rPr lang="en-US" sz="2000" b="1" dirty="0" smtClean="0">
                <a:solidFill>
                  <a:srgbClr val="002060"/>
                </a:solidFill>
              </a:rPr>
              <a:t>JAE/JNB</a:t>
            </a:r>
            <a:r>
              <a:rPr lang="en-US" sz="2000" dirty="0" smtClean="0">
                <a:solidFill>
                  <a:srgbClr val="002060"/>
                </a:solidFill>
              </a:rPr>
              <a:t> − Used to jump if above/not below instruction satisfies.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68</a:t>
            </a:fld>
            <a:endParaRPr lang="en-US" dirty="0"/>
          </a:p>
        </p:txBody>
      </p:sp>
      <p:sp>
        <p:nvSpPr>
          <p:cNvPr id="4" name="Rectangle 3"/>
          <p:cNvSpPr/>
          <p:nvPr/>
        </p:nvSpPr>
        <p:spPr>
          <a:xfrm>
            <a:off x="304800" y="914400"/>
            <a:ext cx="8305800" cy="4678204"/>
          </a:xfrm>
          <a:prstGeom prst="rect">
            <a:avLst/>
          </a:prstGeom>
        </p:spPr>
        <p:txBody>
          <a:bodyPr wrap="square">
            <a:spAutoFit/>
          </a:bodyPr>
          <a:lstStyle/>
          <a:p>
            <a:r>
              <a:rPr lang="en-US" sz="2000" b="1" dirty="0" smtClean="0">
                <a:solidFill>
                  <a:srgbClr val="002060"/>
                </a:solidFill>
              </a:rPr>
              <a:t>JBE/JNA</a:t>
            </a:r>
            <a:r>
              <a:rPr lang="en-US" sz="2000" dirty="0" smtClean="0">
                <a:solidFill>
                  <a:srgbClr val="002060"/>
                </a:solidFill>
              </a:rPr>
              <a:t> − Used to jump if below/equal/ not above instruction satisfies.</a:t>
            </a:r>
          </a:p>
          <a:p>
            <a:r>
              <a:rPr lang="en-US" sz="2000" b="1" dirty="0" smtClean="0">
                <a:solidFill>
                  <a:srgbClr val="002060"/>
                </a:solidFill>
              </a:rPr>
              <a:t>JC</a:t>
            </a:r>
            <a:r>
              <a:rPr lang="en-US" sz="2000" dirty="0" smtClean="0">
                <a:solidFill>
                  <a:srgbClr val="002060"/>
                </a:solidFill>
              </a:rPr>
              <a:t> − Used to jump if carry flag CF = 1</a:t>
            </a:r>
          </a:p>
          <a:p>
            <a:r>
              <a:rPr lang="en-US" sz="2000" b="1" dirty="0" smtClean="0">
                <a:solidFill>
                  <a:srgbClr val="002060"/>
                </a:solidFill>
              </a:rPr>
              <a:t>JE/JZ</a:t>
            </a:r>
            <a:r>
              <a:rPr lang="en-US" sz="2000" dirty="0" smtClean="0">
                <a:solidFill>
                  <a:srgbClr val="002060"/>
                </a:solidFill>
              </a:rPr>
              <a:t> − Used to jump if equal/zero flag ZF = 1</a:t>
            </a:r>
          </a:p>
          <a:p>
            <a:r>
              <a:rPr lang="en-US" sz="2000" b="1" dirty="0" smtClean="0">
                <a:solidFill>
                  <a:srgbClr val="002060"/>
                </a:solidFill>
              </a:rPr>
              <a:t>JG/JNLE</a:t>
            </a:r>
            <a:r>
              <a:rPr lang="en-US" sz="2000" dirty="0" smtClean="0">
                <a:solidFill>
                  <a:srgbClr val="002060"/>
                </a:solidFill>
              </a:rPr>
              <a:t> − Used to jump if greater/not less than/equal instruction satisfies.</a:t>
            </a:r>
          </a:p>
          <a:p>
            <a:r>
              <a:rPr lang="en-US" sz="2000" b="1" dirty="0" smtClean="0">
                <a:solidFill>
                  <a:srgbClr val="002060"/>
                </a:solidFill>
              </a:rPr>
              <a:t>JGE/JNL</a:t>
            </a:r>
            <a:r>
              <a:rPr lang="en-US" sz="2000" dirty="0" smtClean="0">
                <a:solidFill>
                  <a:srgbClr val="002060"/>
                </a:solidFill>
              </a:rPr>
              <a:t> − Used to jump if greater than/equal/not less than instruction satisfies.</a:t>
            </a:r>
          </a:p>
          <a:p>
            <a:r>
              <a:rPr lang="en-US" sz="2000" b="1" dirty="0" smtClean="0">
                <a:solidFill>
                  <a:srgbClr val="002060"/>
                </a:solidFill>
              </a:rPr>
              <a:t>JL/JNGE</a:t>
            </a:r>
            <a:r>
              <a:rPr lang="en-US" sz="2000" dirty="0" smtClean="0">
                <a:solidFill>
                  <a:srgbClr val="002060"/>
                </a:solidFill>
              </a:rPr>
              <a:t> − Used to jump if less than/not greater than/equal instruction satisfies.</a:t>
            </a:r>
          </a:p>
          <a:p>
            <a:r>
              <a:rPr lang="en-US" sz="2000" b="1" dirty="0" smtClean="0">
                <a:solidFill>
                  <a:srgbClr val="002060"/>
                </a:solidFill>
              </a:rPr>
              <a:t>JLE/JNG</a:t>
            </a:r>
            <a:r>
              <a:rPr lang="en-US" sz="2000" dirty="0" smtClean="0">
                <a:solidFill>
                  <a:srgbClr val="002060"/>
                </a:solidFill>
              </a:rPr>
              <a:t> − Used to jump if less than/equal/if not greater than instruction satisfies.</a:t>
            </a:r>
          </a:p>
          <a:p>
            <a:r>
              <a:rPr lang="en-US" sz="2000" b="1" dirty="0" smtClean="0">
                <a:solidFill>
                  <a:srgbClr val="002060"/>
                </a:solidFill>
              </a:rPr>
              <a:t>JNC</a:t>
            </a:r>
            <a:r>
              <a:rPr lang="en-US" sz="2000" dirty="0" smtClean="0">
                <a:solidFill>
                  <a:srgbClr val="002060"/>
                </a:solidFill>
              </a:rPr>
              <a:t> − Used to jump if no carry flag (CF = 0)</a:t>
            </a:r>
          </a:p>
          <a:p>
            <a:r>
              <a:rPr lang="en-US" sz="2000" b="1" dirty="0" smtClean="0">
                <a:solidFill>
                  <a:srgbClr val="002060"/>
                </a:solidFill>
              </a:rPr>
              <a:t>JNE/JNZ</a:t>
            </a:r>
            <a:r>
              <a:rPr lang="en-US" sz="2000" dirty="0" smtClean="0">
                <a:solidFill>
                  <a:srgbClr val="002060"/>
                </a:solidFill>
              </a:rPr>
              <a:t> − Used to jump if not equal/zero flag ZF = 0</a:t>
            </a:r>
          </a:p>
          <a:p>
            <a:r>
              <a:rPr lang="en-US" sz="2000" b="1" dirty="0" smtClean="0">
                <a:solidFill>
                  <a:srgbClr val="002060"/>
                </a:solidFill>
              </a:rPr>
              <a:t>JNO</a:t>
            </a:r>
            <a:r>
              <a:rPr lang="en-US" sz="2000" dirty="0" smtClean="0">
                <a:solidFill>
                  <a:srgbClr val="002060"/>
                </a:solidFill>
              </a:rPr>
              <a:t> − Used to jump if no overflow flag OF = 0</a:t>
            </a:r>
          </a:p>
          <a:p>
            <a:r>
              <a:rPr lang="en-US" sz="2000" b="1" dirty="0" smtClean="0">
                <a:solidFill>
                  <a:srgbClr val="002060"/>
                </a:solidFill>
              </a:rPr>
              <a:t>JNP/JPO</a:t>
            </a:r>
            <a:r>
              <a:rPr lang="en-US" sz="2000" dirty="0" smtClean="0">
                <a:solidFill>
                  <a:srgbClr val="002060"/>
                </a:solidFill>
              </a:rPr>
              <a:t> − Used to jump if not parity/parity odd PF = 0</a:t>
            </a:r>
          </a:p>
          <a:p>
            <a:r>
              <a:rPr lang="en-US" sz="2000" b="1" dirty="0" smtClean="0">
                <a:solidFill>
                  <a:srgbClr val="002060"/>
                </a:solidFill>
              </a:rPr>
              <a:t>JNS</a:t>
            </a:r>
            <a:r>
              <a:rPr lang="en-US" sz="2000" dirty="0" smtClean="0">
                <a:solidFill>
                  <a:srgbClr val="002060"/>
                </a:solidFill>
              </a:rPr>
              <a:t> − Used to jump if not sign SF = 0</a:t>
            </a:r>
          </a:p>
          <a:p>
            <a:r>
              <a:rPr lang="en-US" sz="2000" b="1" dirty="0" smtClean="0">
                <a:solidFill>
                  <a:srgbClr val="002060"/>
                </a:solidFill>
              </a:rPr>
              <a:t>JO</a:t>
            </a:r>
            <a:r>
              <a:rPr lang="en-US" sz="2000" dirty="0" smtClean="0">
                <a:solidFill>
                  <a:srgbClr val="002060"/>
                </a:solidFill>
              </a:rPr>
              <a:t> − Used to jump if overflow flag OF = 1</a:t>
            </a:r>
          </a:p>
          <a:p>
            <a:r>
              <a:rPr lang="en-US" sz="2000" b="1" dirty="0" smtClean="0">
                <a:solidFill>
                  <a:srgbClr val="002060"/>
                </a:solidFill>
              </a:rPr>
              <a:t>JP/JPE</a:t>
            </a:r>
            <a:r>
              <a:rPr lang="en-US" sz="2000" dirty="0" smtClean="0">
                <a:solidFill>
                  <a:srgbClr val="002060"/>
                </a:solidFill>
              </a:rPr>
              <a:t> − Used to jump if parity/parity even PF = 1</a:t>
            </a:r>
          </a:p>
          <a:p>
            <a:r>
              <a:rPr lang="en-US" sz="2000" b="1" dirty="0" smtClean="0">
                <a:solidFill>
                  <a:srgbClr val="002060"/>
                </a:solidFill>
              </a:rPr>
              <a:t>JS</a:t>
            </a:r>
            <a:r>
              <a:rPr lang="en-US" sz="2000" dirty="0" smtClean="0">
                <a:solidFill>
                  <a:srgbClr val="002060"/>
                </a:solidFill>
              </a:rPr>
              <a:t> − Used to jump if sign flag SF = 1</a:t>
            </a:r>
            <a:endParaRPr lang="en-US" sz="2000" dirty="0">
              <a:solidFill>
                <a:srgbClr val="002060"/>
              </a:solidFill>
            </a:endParaRPr>
          </a:p>
        </p:txBody>
      </p:sp>
      <p:sp>
        <p:nvSpPr>
          <p:cNvPr id="5" name="TextBox 4"/>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itle 1"/>
          <p:cNvSpPr>
            <a:spLocks noGrp="1"/>
          </p:cNvSpPr>
          <p:nvPr>
            <p:ph type="title"/>
          </p:nvPr>
        </p:nvSpPr>
        <p:spPr>
          <a:xfrm>
            <a:off x="3276600" y="0"/>
            <a:ext cx="2743200" cy="571500"/>
          </a:xfrm>
        </p:spPr>
        <p:txBody>
          <a:bodyPr>
            <a:normAutofit/>
          </a:bodyPr>
          <a:lstStyle/>
          <a:p>
            <a:r>
              <a:rPr lang="en-US" sz="2800" dirty="0" smtClean="0"/>
              <a:t>Instruction Set</a:t>
            </a:r>
            <a:endParaRPr lang="en-U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69</a:t>
            </a:fld>
            <a:endParaRPr lang="en-US" dirty="0"/>
          </a:p>
        </p:txBody>
      </p:sp>
      <p:sp>
        <p:nvSpPr>
          <p:cNvPr id="4" name="Rectangle 3"/>
          <p:cNvSpPr/>
          <p:nvPr/>
        </p:nvSpPr>
        <p:spPr>
          <a:xfrm>
            <a:off x="152400" y="1219200"/>
            <a:ext cx="8991600" cy="3785652"/>
          </a:xfrm>
          <a:prstGeom prst="rect">
            <a:avLst/>
          </a:prstGeom>
        </p:spPr>
        <p:txBody>
          <a:bodyPr wrap="square">
            <a:spAutoFit/>
          </a:bodyPr>
          <a:lstStyle/>
          <a:p>
            <a:r>
              <a:rPr lang="en-US" sz="2000" b="1" dirty="0" smtClean="0">
                <a:solidFill>
                  <a:srgbClr val="002060"/>
                </a:solidFill>
              </a:rPr>
              <a:t>Iteration Control Instructions</a:t>
            </a:r>
          </a:p>
          <a:p>
            <a:r>
              <a:rPr lang="en-US" sz="2000" dirty="0" smtClean="0">
                <a:solidFill>
                  <a:srgbClr val="002060"/>
                </a:solidFill>
              </a:rPr>
              <a:t>These instructions are used to execute the given instructions for number of times. Following is the list of instructions under this group −</a:t>
            </a:r>
          </a:p>
          <a:p>
            <a:r>
              <a:rPr lang="en-US" sz="2000" b="1" dirty="0" smtClean="0">
                <a:solidFill>
                  <a:srgbClr val="002060"/>
                </a:solidFill>
              </a:rPr>
              <a:t>LOOP</a:t>
            </a:r>
            <a:r>
              <a:rPr lang="en-US" sz="2000" dirty="0" smtClean="0">
                <a:solidFill>
                  <a:srgbClr val="002060"/>
                </a:solidFill>
              </a:rPr>
              <a:t> − Used to loop a group of instructions until the condition satisfies, i.e., CX = 0</a:t>
            </a:r>
          </a:p>
          <a:p>
            <a:r>
              <a:rPr lang="en-US" sz="2000" b="1" dirty="0" smtClean="0">
                <a:solidFill>
                  <a:srgbClr val="002060"/>
                </a:solidFill>
              </a:rPr>
              <a:t>LOOPE/LOOPZ</a:t>
            </a:r>
            <a:r>
              <a:rPr lang="en-US" sz="2000" dirty="0" smtClean="0">
                <a:solidFill>
                  <a:srgbClr val="002060"/>
                </a:solidFill>
              </a:rPr>
              <a:t> − Used to loop a group of instructions till it satisfies ZF = 1 &amp; CX = 0</a:t>
            </a:r>
          </a:p>
          <a:p>
            <a:r>
              <a:rPr lang="en-US" sz="2000" b="1" dirty="0" smtClean="0">
                <a:solidFill>
                  <a:srgbClr val="002060"/>
                </a:solidFill>
              </a:rPr>
              <a:t>LOOPNE/LOOPNZ</a:t>
            </a:r>
            <a:r>
              <a:rPr lang="en-US" sz="2000" dirty="0" smtClean="0">
                <a:solidFill>
                  <a:srgbClr val="002060"/>
                </a:solidFill>
              </a:rPr>
              <a:t> − Used to loop a group of instructions till it satisfies ZF = 0 &amp; CX = 0</a:t>
            </a:r>
          </a:p>
          <a:p>
            <a:r>
              <a:rPr lang="en-US" sz="2000" b="1" dirty="0" smtClean="0">
                <a:solidFill>
                  <a:srgbClr val="002060"/>
                </a:solidFill>
              </a:rPr>
              <a:t>JCXZ</a:t>
            </a:r>
            <a:r>
              <a:rPr lang="en-US" sz="2000" dirty="0" smtClean="0">
                <a:solidFill>
                  <a:srgbClr val="002060"/>
                </a:solidFill>
              </a:rPr>
              <a:t> − Used to jump to the provided address if CX = 0</a:t>
            </a:r>
          </a:p>
          <a:p>
            <a:r>
              <a:rPr lang="en-US" sz="2000" b="1" dirty="0" smtClean="0">
                <a:solidFill>
                  <a:srgbClr val="002060"/>
                </a:solidFill>
              </a:rPr>
              <a:t>Interrupt Instructions</a:t>
            </a:r>
          </a:p>
          <a:p>
            <a:r>
              <a:rPr lang="en-US" sz="2000" dirty="0" smtClean="0">
                <a:solidFill>
                  <a:srgbClr val="002060"/>
                </a:solidFill>
              </a:rPr>
              <a:t>These instructions are used to call the interrupt during program execution.</a:t>
            </a:r>
          </a:p>
          <a:p>
            <a:r>
              <a:rPr lang="en-US" sz="2000" b="1" dirty="0" smtClean="0">
                <a:solidFill>
                  <a:srgbClr val="002060"/>
                </a:solidFill>
              </a:rPr>
              <a:t>INT</a:t>
            </a:r>
            <a:r>
              <a:rPr lang="en-US" sz="2000" dirty="0" smtClean="0">
                <a:solidFill>
                  <a:srgbClr val="002060"/>
                </a:solidFill>
              </a:rPr>
              <a:t> − Used to interrupt the program during execution and calling service specified.</a:t>
            </a:r>
          </a:p>
          <a:p>
            <a:r>
              <a:rPr lang="en-US" sz="2000" b="1" dirty="0" smtClean="0">
                <a:solidFill>
                  <a:srgbClr val="002060"/>
                </a:solidFill>
              </a:rPr>
              <a:t>INTO</a:t>
            </a:r>
            <a:r>
              <a:rPr lang="en-US" sz="2000" dirty="0" smtClean="0">
                <a:solidFill>
                  <a:srgbClr val="002060"/>
                </a:solidFill>
              </a:rPr>
              <a:t> − Used to interrupt the program during execution if OF = 1</a:t>
            </a:r>
          </a:p>
          <a:p>
            <a:r>
              <a:rPr lang="en-US" sz="2000" b="1" dirty="0" smtClean="0">
                <a:solidFill>
                  <a:srgbClr val="002060"/>
                </a:solidFill>
              </a:rPr>
              <a:t>IRET</a:t>
            </a:r>
            <a:r>
              <a:rPr lang="en-US" sz="2000" dirty="0" smtClean="0">
                <a:solidFill>
                  <a:srgbClr val="002060"/>
                </a:solidFill>
              </a:rPr>
              <a:t> − Used to return from interrupt service to the main program</a:t>
            </a:r>
            <a:endParaRPr lang="en-US" sz="2000" dirty="0">
              <a:solidFill>
                <a:srgbClr val="002060"/>
              </a:solidFill>
            </a:endParaRPr>
          </a:p>
        </p:txBody>
      </p:sp>
      <p:sp>
        <p:nvSpPr>
          <p:cNvPr id="5" name="TextBox 4"/>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itle 1"/>
          <p:cNvSpPr>
            <a:spLocks noGrp="1"/>
          </p:cNvSpPr>
          <p:nvPr>
            <p:ph type="title"/>
          </p:nvPr>
        </p:nvSpPr>
        <p:spPr>
          <a:xfrm>
            <a:off x="3276600" y="0"/>
            <a:ext cx="2743200" cy="571500"/>
          </a:xfrm>
        </p:spPr>
        <p:txBody>
          <a:bodyPr>
            <a:normAutofit/>
          </a:bodyPr>
          <a:lstStyle/>
          <a:p>
            <a:r>
              <a:rPr lang="en-US" sz="2800" dirty="0" smtClean="0"/>
              <a:t>Instruction Set</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96152" y="2034808"/>
            <a:ext cx="1385248" cy="93699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196152" y="177989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6200" y="1828800"/>
            <a:ext cx="1205552" cy="331185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Pins and Signals</a:t>
            </a:r>
            <a:endParaRPr lang="en-US" sz="2400" dirty="0"/>
          </a:p>
        </p:txBody>
      </p:sp>
      <p:sp>
        <p:nvSpPr>
          <p:cNvPr id="44" name="Slide Number Placeholder 43"/>
          <p:cNvSpPr>
            <a:spLocks noGrp="1"/>
          </p:cNvSpPr>
          <p:nvPr>
            <p:ph type="sldNum" sz="quarter" idx="12"/>
          </p:nvPr>
        </p:nvSpPr>
        <p:spPr/>
        <p:txBody>
          <a:bodyPr/>
          <a:lstStyle/>
          <a:p>
            <a:fld id="{85E6815B-E59C-4D87-B1F6-ECBDD22AF1DC}" type="slidenum">
              <a:rPr lang="en-US" smtClean="0"/>
              <a:pPr/>
              <a:t>7</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3293209"/>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AD</a:t>
            </a:r>
            <a:r>
              <a:rPr lang="en-US" b="1" baseline="-25000" dirty="0">
                <a:latin typeface="Verdana" pitchFamily="34" charset="0"/>
                <a:ea typeface="Verdana" pitchFamily="34" charset="0"/>
                <a:cs typeface="Verdana" pitchFamily="34" charset="0"/>
              </a:rPr>
              <a:t>0</a:t>
            </a:r>
            <a:r>
              <a:rPr lang="en-US" b="1" dirty="0">
                <a:latin typeface="Verdana" pitchFamily="34" charset="0"/>
                <a:ea typeface="Verdana" pitchFamily="34" charset="0"/>
                <a:cs typeface="Verdana" pitchFamily="34" charset="0"/>
              </a:rPr>
              <a:t>-AD</a:t>
            </a:r>
            <a:r>
              <a:rPr lang="en-US" b="1" baseline="-25000" dirty="0">
                <a:latin typeface="Verdana" pitchFamily="34" charset="0"/>
                <a:ea typeface="Verdana" pitchFamily="34" charset="0"/>
                <a:cs typeface="Verdana" pitchFamily="34" charset="0"/>
              </a:rPr>
              <a:t>15</a:t>
            </a:r>
            <a:r>
              <a:rPr lang="en-US" b="1" dirty="0">
                <a:latin typeface="Verdana" pitchFamily="34" charset="0"/>
                <a:ea typeface="Verdana" pitchFamily="34" charset="0"/>
                <a:cs typeface="Verdana" pitchFamily="34" charset="0"/>
              </a:rPr>
              <a:t> (Bidirectional)</a:t>
            </a:r>
            <a:r>
              <a:rPr lang="en-US" dirty="0">
                <a:latin typeface="Verdana" pitchFamily="34" charset="0"/>
                <a:ea typeface="Verdana" pitchFamily="34" charset="0"/>
                <a:cs typeface="Verdana" pitchFamily="34" charset="0"/>
              </a:rPr>
              <a:t> </a:t>
            </a:r>
            <a:endParaRPr lang="en-US" b="1" dirty="0">
              <a:latin typeface="Verdana" pitchFamily="34" charset="0"/>
              <a:ea typeface="Verdana" pitchFamily="34" charset="0"/>
              <a:cs typeface="Verdana" pitchFamily="34" charset="0"/>
            </a:endParaRPr>
          </a:p>
          <a:p>
            <a:pPr algn="just"/>
            <a:endParaRPr lang="en-US" b="1" dirty="0" smtClean="0">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Address/Data bus</a:t>
            </a:r>
          </a:p>
          <a:p>
            <a:pPr algn="just"/>
            <a:endParaRPr lang="en-US" sz="1600"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L</a:t>
            </a:r>
            <a:r>
              <a:rPr lang="en-US" sz="1400" b="1" dirty="0" smtClean="0">
                <a:latin typeface="Verdana" pitchFamily="34" charset="0"/>
                <a:ea typeface="Verdana" pitchFamily="34" charset="0"/>
                <a:cs typeface="Verdana" pitchFamily="34" charset="0"/>
              </a:rPr>
              <a:t>ow </a:t>
            </a:r>
            <a:r>
              <a:rPr lang="en-US" sz="1400" b="1" dirty="0">
                <a:latin typeface="Verdana" pitchFamily="34" charset="0"/>
                <a:ea typeface="Verdana" pitchFamily="34" charset="0"/>
                <a:cs typeface="Verdana" pitchFamily="34" charset="0"/>
              </a:rPr>
              <a:t>order address </a:t>
            </a:r>
            <a:r>
              <a:rPr lang="en-US" sz="1400" b="1" dirty="0" smtClean="0">
                <a:latin typeface="Verdana" pitchFamily="34" charset="0"/>
                <a:ea typeface="Verdana" pitchFamily="34" charset="0"/>
                <a:cs typeface="Verdana" pitchFamily="34" charset="0"/>
              </a:rPr>
              <a:t>bus; these are </a:t>
            </a:r>
            <a:r>
              <a:rPr lang="en-US" sz="1400" b="1" dirty="0">
                <a:latin typeface="Verdana" pitchFamily="34" charset="0"/>
                <a:ea typeface="Verdana" pitchFamily="34" charset="0"/>
                <a:cs typeface="Verdana" pitchFamily="34" charset="0"/>
              </a:rPr>
              <a:t>multiplexed with data.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AD lines are used to transmit memory address the symbol A is used instead of AD, for example A</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-A</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data are transmitted over AD lines the symbol D is used in place of AD, for example D</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7</a:t>
            </a:r>
            <a:r>
              <a:rPr lang="en-US" sz="1400" b="1" dirty="0">
                <a:latin typeface="Verdana" pitchFamily="34" charset="0"/>
                <a:ea typeface="Verdana" pitchFamily="34" charset="0"/>
                <a:cs typeface="Verdana" pitchFamily="34" charset="0"/>
              </a:rPr>
              <a:t>, D</a:t>
            </a:r>
            <a:r>
              <a:rPr lang="en-US" sz="1400" b="1" baseline="-25000" dirty="0">
                <a:latin typeface="Verdana" pitchFamily="34" charset="0"/>
                <a:ea typeface="Verdana" pitchFamily="34" charset="0"/>
                <a:cs typeface="Verdana" pitchFamily="34" charset="0"/>
              </a:rPr>
              <a:t>8</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or D</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smtClean="0">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
        <p:nvSpPr>
          <p:cNvPr id="10" name="Rectangle 9"/>
          <p:cNvSpPr/>
          <p:nvPr/>
        </p:nvSpPr>
        <p:spPr>
          <a:xfrm>
            <a:off x="4648200" y="5109627"/>
            <a:ext cx="4343400" cy="1046440"/>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A</a:t>
            </a:r>
            <a:r>
              <a:rPr lang="en-US" b="1" baseline="-25000" dirty="0">
                <a:latin typeface="Verdana" pitchFamily="34" charset="0"/>
                <a:ea typeface="Verdana" pitchFamily="34" charset="0"/>
                <a:cs typeface="Verdana" pitchFamily="34" charset="0"/>
              </a:rPr>
              <a:t>16</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3</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17</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4</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18</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5</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19</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6</a:t>
            </a:r>
            <a:r>
              <a:rPr lang="en-US" dirty="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pPr algn="ctr"/>
            <a:endParaRPr lang="en-US" sz="1600" b="1" dirty="0" smtClean="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High order address bus. These are multiplexed with status signals</a:t>
            </a:r>
          </a:p>
        </p:txBody>
      </p:sp>
    </p:spTree>
    <p:extLst>
      <p:ext uri="{BB962C8B-B14F-4D97-AF65-F5344CB8AC3E}">
        <p14:creationId xmlns:p14="http://schemas.microsoft.com/office/powerpoint/2010/main" val="20886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8" grpId="0" animBg="1"/>
      <p:bldP spid="48" grpId="1" animBg="1"/>
      <p:bldP spid="45" grpId="0" animBg="1"/>
      <p:bldP spid="45" grpId="1" animBg="1"/>
      <p:bldP spid="4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2918192"/>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Pins and Signals</a:t>
            </a:r>
            <a:endParaRPr lang="en-US" sz="2400" dirty="0"/>
          </a:p>
        </p:txBody>
      </p:sp>
      <p:sp>
        <p:nvSpPr>
          <p:cNvPr id="44" name="Slide Number Placeholder 43"/>
          <p:cNvSpPr>
            <a:spLocks noGrp="1"/>
          </p:cNvSpPr>
          <p:nvPr>
            <p:ph type="sldNum" sz="quarter" idx="12"/>
          </p:nvPr>
        </p:nvSpPr>
        <p:spPr/>
        <p:txBody>
          <a:bodyPr/>
          <a:lstStyle/>
          <a:p>
            <a:fld id="{85E6815B-E59C-4D87-B1F6-ECBDD22AF1DC}" type="slidenum">
              <a:rPr lang="en-US" smtClean="0"/>
              <a:pPr/>
              <a:t>8</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2215991"/>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BHE </a:t>
            </a:r>
            <a:r>
              <a:rPr lang="en-US" b="1" dirty="0">
                <a:latin typeface="Verdana" pitchFamily="34" charset="0"/>
                <a:ea typeface="Verdana" pitchFamily="34" charset="0"/>
                <a:cs typeface="Verdana" pitchFamily="34" charset="0"/>
              </a:rPr>
              <a:t>(Active Low)/S</a:t>
            </a:r>
            <a:r>
              <a:rPr lang="en-US" b="1" baseline="-25000" dirty="0">
                <a:latin typeface="Verdana" pitchFamily="34" charset="0"/>
                <a:ea typeface="Verdana" pitchFamily="34" charset="0"/>
                <a:cs typeface="Verdana" pitchFamily="34" charset="0"/>
              </a:rPr>
              <a:t>7</a:t>
            </a:r>
            <a:r>
              <a:rPr lang="en-US" b="1" dirty="0">
                <a:latin typeface="Verdana" pitchFamily="34" charset="0"/>
                <a:ea typeface="Verdana" pitchFamily="34" charset="0"/>
                <a:cs typeface="Verdana" pitchFamily="34" charset="0"/>
              </a:rPr>
              <a:t> (Output)  </a:t>
            </a:r>
          </a:p>
          <a:p>
            <a:pPr algn="ctr"/>
            <a:endParaRPr lang="en-US" sz="1600" b="1" dirty="0">
              <a:solidFill>
                <a:srgbClr val="FF0066"/>
              </a:solidFill>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Bus </a:t>
            </a:r>
            <a:r>
              <a:rPr lang="en-US" sz="1600" b="1" dirty="0">
                <a:solidFill>
                  <a:srgbClr val="FF0066"/>
                </a:solidFill>
                <a:latin typeface="Verdana" pitchFamily="34" charset="0"/>
                <a:ea typeface="Verdana" pitchFamily="34" charset="0"/>
                <a:cs typeface="Verdana" pitchFamily="34" charset="0"/>
              </a:rPr>
              <a:t>High </a:t>
            </a:r>
            <a:r>
              <a:rPr lang="en-US" sz="1600" b="1" dirty="0" smtClean="0">
                <a:solidFill>
                  <a:srgbClr val="FF0066"/>
                </a:solidFill>
                <a:latin typeface="Verdana" pitchFamily="34" charset="0"/>
                <a:ea typeface="Verdana" pitchFamily="34" charset="0"/>
                <a:cs typeface="Verdana" pitchFamily="34" charset="0"/>
              </a:rPr>
              <a:t>Enable/Status </a:t>
            </a:r>
          </a:p>
          <a:p>
            <a:pPr algn="just"/>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used to enable data onto the most significant half of data bus, D</a:t>
            </a:r>
            <a:r>
              <a:rPr lang="en-US" sz="1400" b="1" baseline="-25000" dirty="0">
                <a:latin typeface="Verdana" pitchFamily="34" charset="0"/>
                <a:ea typeface="Verdana" pitchFamily="34" charset="0"/>
                <a:cs typeface="Verdana" pitchFamily="34" charset="0"/>
              </a:rPr>
              <a:t>8</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8-bit device connected to upper half of the data bus use BHE (Active Low) signal. It is multiplexed with status signal S</a:t>
            </a:r>
            <a:r>
              <a:rPr lang="en-US" sz="1400" b="1" baseline="-25000" dirty="0">
                <a:latin typeface="Verdana" pitchFamily="34" charset="0"/>
                <a:ea typeface="Verdana" pitchFamily="34" charset="0"/>
                <a:cs typeface="Verdana" pitchFamily="34" charset="0"/>
              </a:rPr>
              <a:t>7</a:t>
            </a:r>
            <a:r>
              <a:rPr lang="en-US" sz="1400" b="1" dirty="0">
                <a:latin typeface="Verdana" pitchFamily="34" charset="0"/>
                <a:ea typeface="Verdana" pitchFamily="34" charset="0"/>
                <a:cs typeface="Verdana" pitchFamily="34" charset="0"/>
              </a:rPr>
              <a:t>. </a:t>
            </a:r>
          </a:p>
        </p:txBody>
      </p:sp>
      <p:sp>
        <p:nvSpPr>
          <p:cNvPr id="10" name="Rectangle 9"/>
          <p:cNvSpPr/>
          <p:nvPr/>
        </p:nvSpPr>
        <p:spPr>
          <a:xfrm>
            <a:off x="4648200" y="3276362"/>
            <a:ext cx="4343400" cy="1600438"/>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MN/ MX  </a:t>
            </a:r>
            <a:endParaRPr lang="en-US" b="1" dirty="0" smtClean="0">
              <a:latin typeface="Verdana" pitchFamily="34" charset="0"/>
              <a:ea typeface="Verdana" pitchFamily="34" charset="0"/>
              <a:cs typeface="Verdana" pitchFamily="34" charset="0"/>
            </a:endParaRPr>
          </a:p>
          <a:p>
            <a:pPr algn="ctr"/>
            <a:endParaRPr lang="en-US" b="1" dirty="0" smtClean="0">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MINIMUM </a:t>
            </a:r>
            <a:r>
              <a:rPr lang="en-US" sz="1600" b="1" dirty="0">
                <a:solidFill>
                  <a:srgbClr val="FF0066"/>
                </a:solidFill>
                <a:latin typeface="Verdana" pitchFamily="34" charset="0"/>
                <a:ea typeface="Verdana" pitchFamily="34" charset="0"/>
                <a:cs typeface="Verdana" pitchFamily="34" charset="0"/>
              </a:rPr>
              <a:t>/ MAXIMUM </a:t>
            </a:r>
            <a:endParaRPr lang="en-US" sz="1600" b="1" dirty="0" smtClean="0">
              <a:solidFill>
                <a:srgbClr val="FF0066"/>
              </a:solidFill>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pin signal indicates  what mode the processor is to operate in. </a:t>
            </a:r>
          </a:p>
        </p:txBody>
      </p:sp>
      <p:sp>
        <p:nvSpPr>
          <p:cNvPr id="14" name="Rectangle 13"/>
          <p:cNvSpPr/>
          <p:nvPr/>
        </p:nvSpPr>
        <p:spPr>
          <a:xfrm>
            <a:off x="4648200" y="5108138"/>
            <a:ext cx="4343400" cy="1292662"/>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RD (Read) (Active Low) </a:t>
            </a:r>
          </a:p>
          <a:p>
            <a:pPr algn="ctr"/>
            <a:endParaRPr lang="en-US"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is used for read operation. </a:t>
            </a: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an output signal. </a:t>
            </a: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active when low.</a:t>
            </a:r>
          </a:p>
        </p:txBody>
      </p:sp>
    </p:spTree>
    <p:extLst>
      <p:ext uri="{BB962C8B-B14F-4D97-AF65-F5344CB8AC3E}">
        <p14:creationId xmlns:p14="http://schemas.microsoft.com/office/powerpoint/2010/main" val="237827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1.38889E-6 -7.67808E-7 L 1.38889E-6 0.03377 " pathEditMode="relative" rAng="0" ptsTypes="AA">
                                      <p:cBhvr>
                                        <p:cTn id="14" dur="500" fill="hold"/>
                                        <p:tgtEl>
                                          <p:spTgt spid="48"/>
                                        </p:tgtEl>
                                        <p:attrNameLst>
                                          <p:attrName>ppt_x</p:attrName>
                                          <p:attrName>ppt_y</p:attrName>
                                        </p:attrNameLst>
                                      </p:cBhvr>
                                      <p:rCtr x="0" y="1688"/>
                                    </p:animMotion>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2" nodeType="clickEffect">
                                  <p:stCondLst>
                                    <p:cond delay="0"/>
                                  </p:stCondLst>
                                  <p:childTnLst>
                                    <p:animMotion origin="layout" path="M 1.38889E-6 0.03377 L 1.38889E-6 0.06707 " pathEditMode="relative" rAng="0" ptsTypes="AA">
                                      <p:cBhvr>
                                        <p:cTn id="21" dur="500" fill="hold"/>
                                        <p:tgtEl>
                                          <p:spTgt spid="48"/>
                                        </p:tgtEl>
                                        <p:attrNameLst>
                                          <p:attrName>ppt_x</p:attrName>
                                          <p:attrName>ppt_y</p:attrName>
                                        </p:attrNameLst>
                                      </p:cBhvr>
                                      <p:rCtr x="0" y="1665"/>
                                    </p:animMotion>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7" grpId="0" animBg="1"/>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334013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dirty="0" smtClean="0"/>
              <a:t>Pins and Signals</a:t>
            </a:r>
            <a:endParaRPr lang="en-US" sz="2400" dirty="0"/>
          </a:p>
        </p:txBody>
      </p:sp>
      <p:sp>
        <p:nvSpPr>
          <p:cNvPr id="44" name="Slide Number Placeholder 43"/>
          <p:cNvSpPr>
            <a:spLocks noGrp="1"/>
          </p:cNvSpPr>
          <p:nvPr>
            <p:ph type="sldNum" sz="quarter" idx="12"/>
          </p:nvPr>
        </p:nvSpPr>
        <p:spPr/>
        <p:txBody>
          <a:bodyPr/>
          <a:lstStyle/>
          <a:p>
            <a:fld id="{85E6815B-E59C-4D87-B1F6-ECBDD22AF1DC}" type="slidenum">
              <a:rPr lang="en-US" smtClean="0"/>
              <a:pPr/>
              <a:t>9</a:t>
            </a:fld>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mc:AlternateContent xmlns:mc="http://schemas.openxmlformats.org/markup-compatibility/2006" xmlns:a14="http://schemas.microsoft.com/office/drawing/2010/main">
        <mc:Choice Requires="a14">
          <p:sp>
            <p:nvSpPr>
              <p:cNvPr id="47" name="Rectangle 46"/>
              <p:cNvSpPr/>
              <p:nvPr/>
            </p:nvSpPr>
            <p:spPr>
              <a:xfrm>
                <a:off x="4648200" y="800993"/>
                <a:ext cx="4343400" cy="3016660"/>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TEST</a:t>
                </a:r>
              </a:p>
              <a:p>
                <a:pPr algn="just"/>
                <a:endParaRPr lang="en-US" b="1" dirty="0" smtClean="0">
                  <a:latin typeface="Verdana" pitchFamily="34" charset="0"/>
                  <a:ea typeface="Verdana" pitchFamily="34" charset="0"/>
                  <a:cs typeface="Verdana" pitchFamily="34" charset="0"/>
                </a:endParaRPr>
              </a:p>
              <a:p>
                <a:pPr algn="just"/>
                <a14:m>
                  <m:oMath xmlns:m="http://schemas.openxmlformats.org/officeDocument/2006/math">
                    <m:acc>
                      <m:accPr>
                        <m:chr m:val="̅"/>
                        <m:ctrlPr>
                          <a:rPr lang="en-US" sz="1400" b="1" i="1">
                            <a:latin typeface="Cambria Math" panose="02040503050406030204" pitchFamily="18" charset="0"/>
                            <a:ea typeface="Verdana" pitchFamily="34" charset="0"/>
                            <a:cs typeface="Verdana" pitchFamily="34" charset="0"/>
                          </a:rPr>
                        </m:ctrlPr>
                      </m:accPr>
                      <m:e>
                        <m:r>
                          <a:rPr lang="en-US" sz="1400" b="1">
                            <a:latin typeface="Cambria Math"/>
                            <a:ea typeface="Verdana" pitchFamily="34" charset="0"/>
                            <a:cs typeface="Verdana" pitchFamily="34" charset="0"/>
                          </a:rPr>
                          <m:t>𝐓𝐄𝐒𝐓</m:t>
                        </m:r>
                      </m:e>
                    </m:acc>
                  </m:oMath>
                </a14:m>
                <a:r>
                  <a:rPr lang="en-US" sz="1400" b="1" dirty="0">
                    <a:latin typeface="Verdana" pitchFamily="34" charset="0"/>
                    <a:ea typeface="Verdana" pitchFamily="34" charset="0"/>
                    <a:cs typeface="Verdana" pitchFamily="34" charset="0"/>
                  </a:rPr>
                  <a:t>input is </a:t>
                </a:r>
                <a:r>
                  <a:rPr lang="en-US" sz="1400" b="1" dirty="0" smtClean="0">
                    <a:latin typeface="Verdana" pitchFamily="34" charset="0"/>
                    <a:ea typeface="Verdana" pitchFamily="34" charset="0"/>
                    <a:cs typeface="Verdana" pitchFamily="34" charset="0"/>
                  </a:rPr>
                  <a:t>tested </a:t>
                </a:r>
                <a:r>
                  <a:rPr lang="en-US" sz="1400" b="1" dirty="0">
                    <a:latin typeface="Verdana" pitchFamily="34" charset="0"/>
                    <a:ea typeface="Verdana" pitchFamily="34" charset="0"/>
                    <a:cs typeface="Verdana" pitchFamily="34" charset="0"/>
                  </a:rPr>
                  <a:t>by </a:t>
                </a:r>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‘WAIT’ instruction.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8086 will enter a wait state after execution of the WAIT instruction and will resume execution only when the </a:t>
                </a:r>
                <a14:m>
                  <m:oMath xmlns:m="http://schemas.openxmlformats.org/officeDocument/2006/math">
                    <m:acc>
                      <m:accPr>
                        <m:chr m:val="̅"/>
                        <m:ctrlPr>
                          <a:rPr lang="en-US" sz="1400" b="1" i="1" smtClean="0">
                            <a:latin typeface="Cambria Math" panose="02040503050406030204" pitchFamily="18" charset="0"/>
                            <a:ea typeface="Verdana" pitchFamily="34" charset="0"/>
                            <a:cs typeface="Verdana" pitchFamily="34" charset="0"/>
                          </a:rPr>
                        </m:ctrlPr>
                      </m:accPr>
                      <m:e>
                        <m:r>
                          <a:rPr lang="en-US" sz="1400" b="1" i="0" smtClean="0">
                            <a:latin typeface="Cambria Math"/>
                            <a:ea typeface="Verdana" pitchFamily="34" charset="0"/>
                            <a:cs typeface="Verdana" pitchFamily="34" charset="0"/>
                          </a:rPr>
                          <m:t>𝐓𝐄𝐒𝐓</m:t>
                        </m:r>
                      </m:e>
                    </m:acc>
                  </m:oMath>
                </a14:m>
                <a:r>
                  <a:rPr lang="en-US" sz="1400" b="1" dirty="0" smtClean="0">
                    <a:latin typeface="Verdana" pitchFamily="34" charset="0"/>
                    <a:ea typeface="Verdana" pitchFamily="34" charset="0"/>
                    <a:cs typeface="Verdana" pitchFamily="34" charset="0"/>
                  </a:rPr>
                  <a:t> is made low by an active hardware.</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is used to synchronize an external activity to the processor internal operation.</a:t>
                </a:r>
              </a:p>
            </p:txBody>
          </p:sp>
        </mc:Choice>
        <mc:Fallback xmlns="">
          <p:sp>
            <p:nvSpPr>
              <p:cNvPr id="47" name="Rectangle 46"/>
              <p:cNvSpPr>
                <a:spLocks noRot="1" noChangeAspect="1" noMove="1" noResize="1" noEditPoints="1" noAdjustHandles="1" noChangeArrowheads="1" noChangeShapeType="1" noTextEdit="1"/>
              </p:cNvSpPr>
              <p:nvPr/>
            </p:nvSpPr>
            <p:spPr>
              <a:xfrm>
                <a:off x="4648200" y="800993"/>
                <a:ext cx="4343400" cy="3016660"/>
              </a:xfrm>
              <a:prstGeom prst="rect">
                <a:avLst/>
              </a:prstGeom>
              <a:blipFill rotWithShape="1">
                <a:blip r:embed="rId4"/>
                <a:stretch>
                  <a:fillRect l="-139" t="-600" b="-400"/>
                </a:stretch>
              </a:blipFill>
              <a:ln w="28575">
                <a:solidFill>
                  <a:schemeClr val="accent6">
                    <a:lumMod val="75000"/>
                  </a:schemeClr>
                </a:solidFill>
              </a:ln>
            </p:spPr>
            <p:txBody>
              <a:bodyPr/>
              <a:lstStyle/>
              <a:p>
                <a:r>
                  <a:rPr lang="en-US">
                    <a:noFill/>
                  </a:rPr>
                  <a:t> </a:t>
                </a:r>
              </a:p>
            </p:txBody>
          </p:sp>
        </mc:Fallback>
      </mc:AlternateContent>
      <p:sp>
        <p:nvSpPr>
          <p:cNvPr id="10" name="Rectangle 9"/>
          <p:cNvSpPr/>
          <p:nvPr/>
        </p:nvSpPr>
        <p:spPr>
          <a:xfrm>
            <a:off x="4648200" y="3981033"/>
            <a:ext cx="4343400" cy="2800767"/>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READY </a:t>
            </a:r>
            <a:endParaRPr lang="en-US" b="1" dirty="0" smtClean="0">
              <a:latin typeface="Verdana" pitchFamily="34" charset="0"/>
              <a:ea typeface="Verdana" pitchFamily="34" charset="0"/>
              <a:cs typeface="Verdana" pitchFamily="34" charset="0"/>
            </a:endParaRPr>
          </a:p>
          <a:p>
            <a:endParaRPr lang="en-US"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is the acknowledgement from the slow device or memory that they have completed the data transfer.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made available by the devices </a:t>
            </a:r>
            <a:r>
              <a:rPr lang="en-US" sz="1400" b="1" dirty="0" smtClean="0">
                <a:latin typeface="Verdana" pitchFamily="34" charset="0"/>
                <a:ea typeface="Verdana" pitchFamily="34" charset="0"/>
                <a:cs typeface="Verdana" pitchFamily="34" charset="0"/>
              </a:rPr>
              <a:t>is </a:t>
            </a:r>
            <a:r>
              <a:rPr lang="en-US" sz="1400" b="1" dirty="0">
                <a:latin typeface="Verdana" pitchFamily="34" charset="0"/>
                <a:ea typeface="Verdana" pitchFamily="34" charset="0"/>
                <a:cs typeface="Verdana" pitchFamily="34" charset="0"/>
              </a:rPr>
              <a:t>synchronized by the 8284A clock generator to provide ready input to the 8086.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is active high.</a:t>
            </a:r>
          </a:p>
        </p:txBody>
      </p:sp>
    </p:spTree>
    <p:extLst>
      <p:ext uri="{BB962C8B-B14F-4D97-AF65-F5344CB8AC3E}">
        <p14:creationId xmlns:p14="http://schemas.microsoft.com/office/powerpoint/2010/main" val="6550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2.11841E-6 L 1.38889E-6 0.29417 " pathEditMode="relative" rAng="0" ptsTypes="AA">
                                      <p:cBhvr>
                                        <p:cTn id="6" dur="500" fill="hold"/>
                                        <p:tgtEl>
                                          <p:spTgt spid="48"/>
                                        </p:tgtEl>
                                        <p:attrNameLst>
                                          <p:attrName>ppt_x</p:attrName>
                                          <p:attrName>ppt_y</p:attrName>
                                        </p:attrNameLst>
                                      </p:cBhvr>
                                      <p:rCtr x="0" y="14709"/>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1.38889E-6 0.29417 L 0.00087 0.32747 " pathEditMode="relative" rAng="0" ptsTypes="AA">
                                      <p:cBhvr>
                                        <p:cTn id="13" dur="500" fill="hold"/>
                                        <p:tgtEl>
                                          <p:spTgt spid="48"/>
                                        </p:tgtEl>
                                        <p:attrNameLst>
                                          <p:attrName>ppt_x</p:attrName>
                                          <p:attrName>ppt_y</p:attrName>
                                        </p:attrNameLst>
                                      </p:cBhvr>
                                      <p:rCtr x="35" y="1665"/>
                                    </p:animMotion>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7"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5676</TotalTime>
  <Words>6930</Words>
  <Application>Microsoft Office PowerPoint</Application>
  <PresentationFormat>On-screen Show (4:3)</PresentationFormat>
  <Paragraphs>1495</Paragraphs>
  <Slides>69</Slides>
  <Notes>59</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69</vt:i4>
      </vt:variant>
    </vt:vector>
  </HeadingPairs>
  <TitlesOfParts>
    <vt:vector size="84" baseType="lpstr">
      <vt:lpstr>Agency FB</vt:lpstr>
      <vt:lpstr>Arial</vt:lpstr>
      <vt:lpstr>Arial Black</vt:lpstr>
      <vt:lpstr>Calibri</vt:lpstr>
      <vt:lpstr>Cambria</vt:lpstr>
      <vt:lpstr>Cambria Math</vt:lpstr>
      <vt:lpstr>Franklin Gothic Book</vt:lpstr>
      <vt:lpstr>Octapost NBP</vt:lpstr>
      <vt:lpstr>Perpetua</vt:lpstr>
      <vt:lpstr>Symbol</vt:lpstr>
      <vt:lpstr>Time New Roman</vt:lpstr>
      <vt:lpstr>Verdana</vt:lpstr>
      <vt:lpstr>Wingdings</vt:lpstr>
      <vt:lpstr>Wingdings 2</vt:lpstr>
      <vt:lpstr>Equity</vt:lpstr>
      <vt:lpstr>Microprocessor 8086</vt:lpstr>
      <vt:lpstr>PowerPoint Presentation</vt:lpstr>
      <vt:lpstr>PowerPoint Presentation</vt:lpstr>
      <vt:lpstr>Functional blocks</vt:lpstr>
      <vt:lpstr>Overview </vt:lpstr>
      <vt:lpstr>Pins  and  signals</vt:lpstr>
      <vt:lpstr>Pins and Signals</vt:lpstr>
      <vt:lpstr>Pins and Signals</vt:lpstr>
      <vt:lpstr>Pins and Signals</vt:lpstr>
      <vt:lpstr>Pins and Signals</vt:lpstr>
      <vt:lpstr>Pins and Signals</vt:lpstr>
      <vt:lpstr>Pins and Signals</vt:lpstr>
      <vt:lpstr>Pins and Signals</vt:lpstr>
      <vt:lpstr>Pins and Signals</vt:lpstr>
      <vt:lpstr>Pins and Signals</vt:lpstr>
      <vt:lpstr>Pins and Signals</vt:lpstr>
      <vt:lpstr>Architecture</vt:lpstr>
      <vt:lpstr>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ADDRESSING MODES                      &amp; Instruction set</vt:lpstr>
      <vt:lpstr>Introduction</vt:lpstr>
      <vt:lpstr>Introduction</vt:lpstr>
      <vt:lpstr>ADDRESSING MODES</vt:lpstr>
      <vt:lpstr>Addressing Modes</vt:lpstr>
      <vt:lpstr>Addressing Modes</vt:lpstr>
      <vt:lpstr>Addressing Modes</vt:lpstr>
      <vt:lpstr>Addressing Modes</vt:lpstr>
      <vt:lpstr>Addressing Modes</vt:lpstr>
      <vt:lpstr>Addressing Modes</vt:lpstr>
      <vt:lpstr>Addressing Modes</vt:lpstr>
      <vt:lpstr>Addressing Modes</vt:lpstr>
      <vt:lpstr>Addressing Modes</vt:lpstr>
      <vt:lpstr>Addressing Modes</vt:lpstr>
      <vt:lpstr>Addressing Modes</vt:lpstr>
      <vt:lpstr>Addressing Modes</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AMMU</dc:creator>
  <cp:lastModifiedBy>Manick</cp:lastModifiedBy>
  <cp:revision>503</cp:revision>
  <cp:lastPrinted>2013-10-07T00:50:59Z</cp:lastPrinted>
  <dcterms:created xsi:type="dcterms:W3CDTF">2013-08-29T12:51:00Z</dcterms:created>
  <dcterms:modified xsi:type="dcterms:W3CDTF">2023-07-27T09:52:50Z</dcterms:modified>
</cp:coreProperties>
</file>